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2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7B985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59F9C-1850-437A-ACDD-EEEA6FF2EB41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E9F28-6D8D-4AF9-BC9F-69870566662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04/08/2017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classe8\Desktop\Michael%20Jackson-%20We%20Are%20The%20World%20(lyrics)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Ognuno è diverso …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8784976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i="1" dirty="0" smtClean="0">
                <a:latin typeface="Bodoni MT" pitchFamily="18" charset="0"/>
              </a:rPr>
              <a:t>La diversità come specialità …</a:t>
            </a:r>
            <a:endParaRPr lang="it-IT" sz="3200" i="1" dirty="0">
              <a:latin typeface="Bodoni MT" pitchFamily="18" charset="0"/>
            </a:endParaRPr>
          </a:p>
        </p:txBody>
      </p:sp>
      <p:pic>
        <p:nvPicPr>
          <p:cNvPr id="5" name="Immagine 4" descr="IMG-20161214-WA000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30121">
            <a:off x="481663" y="3237582"/>
            <a:ext cx="3744416" cy="24936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698" name="Picture 2" descr="http://retenews24.it/wp-content/uploads/2015/03/bambini-etnie-u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365104"/>
            <a:ext cx="4183782" cy="203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0" name="Picture 4" descr="Immagine correlat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92456">
            <a:off x="4450464" y="2196823"/>
            <a:ext cx="2655218" cy="17648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Michael Jackson- We Are The World (lyric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29124" y="1142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0015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534400" cy="4599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dirty="0" smtClean="0"/>
              <a:t>Anche gli uomini non sono tutti uguali</a:t>
            </a:r>
            <a:endParaRPr lang="it-IT" sz="3600" dirty="0"/>
          </a:p>
        </p:txBody>
      </p:sp>
      <p:pic>
        <p:nvPicPr>
          <p:cNvPr id="20482" name="Picture 2" descr="Risultati immagini per persone tutte ugu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6912"/>
            <a:ext cx="8784976" cy="3476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5406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01752" y="428604"/>
            <a:ext cx="8503920" cy="5670444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Ma ognuno è speciale a suo modo…</a:t>
            </a:r>
            <a:endParaRPr lang="it-IT" dirty="0"/>
          </a:p>
        </p:txBody>
      </p:sp>
      <p:pic>
        <p:nvPicPr>
          <p:cNvPr id="19460" name="Picture 4" descr="Risultati immagini per beethov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6096000" cy="4067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slow" advTm="576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latin typeface="Bernard MT Condensed" pitchFamily="18" charset="0"/>
              </a:rPr>
              <a:t>Che monotonia se fossimo tutti uguali!</a:t>
            </a:r>
          </a:p>
          <a:p>
            <a:pPr algn="ctr">
              <a:buNone/>
            </a:pPr>
            <a:endParaRPr lang="it-IT" dirty="0"/>
          </a:p>
        </p:txBody>
      </p:sp>
      <p:pic>
        <p:nvPicPr>
          <p:cNvPr id="4" name="Immagine 3" descr="Anonymous1-800x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2143116"/>
            <a:ext cx="742955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Risultati immagini per persone tutte uguali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971928" cy="3421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slow" advTm="12438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01752" y="548680"/>
            <a:ext cx="8534400" cy="5574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smtClean="0"/>
              <a:t>Ognuno ha la sua alimentazione legata alla religione </a:t>
            </a:r>
            <a:endParaRPr lang="it-IT" sz="2800" dirty="0"/>
          </a:p>
        </p:txBody>
      </p:sp>
      <p:pic>
        <p:nvPicPr>
          <p:cNvPr id="17410" name="Picture 2" descr="http://www.voxdiritti.it/wp-content/uploads/2013/06/religion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42598">
            <a:off x="3605664" y="2848067"/>
            <a:ext cx="3312368" cy="19361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2" descr="Immagine correlata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22597">
            <a:off x="6426871" y="1376828"/>
            <a:ext cx="2286807" cy="16155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Immagine 7" descr="downloa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4293096"/>
            <a:ext cx="2700709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Immagine 8" descr="Risultato immagine per cibi musulmani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509120"/>
            <a:ext cx="2376264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CasellaDiTesto 10"/>
          <p:cNvSpPr txBox="1"/>
          <p:nvPr/>
        </p:nvSpPr>
        <p:spPr>
          <a:xfrm rot="766834">
            <a:off x="7035582" y="308839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Piatto Ebraico</a:t>
            </a:r>
            <a:endParaRPr lang="it-IT" sz="1400" dirty="0"/>
          </a:p>
        </p:txBody>
      </p:sp>
      <p:sp>
        <p:nvSpPr>
          <p:cNvPr id="13" name="CasellaDiTesto 12"/>
          <p:cNvSpPr txBox="1"/>
          <p:nvPr/>
        </p:nvSpPr>
        <p:spPr>
          <a:xfrm rot="21331545">
            <a:off x="6885298" y="616866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Piatto Musulmano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 rot="21334799">
            <a:off x="1699150" y="5990578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Piatto Buddhista</a:t>
            </a:r>
            <a:endParaRPr lang="it-IT" sz="1400" dirty="0"/>
          </a:p>
        </p:txBody>
      </p:sp>
      <p:pic>
        <p:nvPicPr>
          <p:cNvPr id="4098" name="Picture 2" descr="http://isoladipatmos.com/wp-content/uploads/2015/03/cibi-romagnoli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33091">
            <a:off x="1419710" y="1696666"/>
            <a:ext cx="2324103" cy="15484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6" name="CasellaDiTesto 15"/>
          <p:cNvSpPr txBox="1"/>
          <p:nvPr/>
        </p:nvSpPr>
        <p:spPr>
          <a:xfrm>
            <a:off x="1619672" y="32849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Piatto Cattolico</a:t>
            </a:r>
            <a:endParaRPr lang="it-IT" sz="1600" dirty="0"/>
          </a:p>
        </p:txBody>
      </p:sp>
    </p:spTree>
    <p:custDataLst>
      <p:tags r:id="rId1"/>
    </p:custDataLst>
  </p:cSld>
  <p:clrMapOvr>
    <a:masterClrMapping/>
  </p:clrMapOvr>
  <p:transition spd="slow" advTm="1198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01752" y="404664"/>
            <a:ext cx="8534400" cy="5718768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Ognuno ha la sua fisicità</a:t>
            </a:r>
            <a:endParaRPr lang="it-IT" dirty="0"/>
          </a:p>
        </p:txBody>
      </p:sp>
      <p:pic>
        <p:nvPicPr>
          <p:cNvPr id="4" name="Immagine 3" descr="IMG-20161214-WA001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980728"/>
            <a:ext cx="3290302" cy="1871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2" name="Picture 2" descr="Risultati immagini per albert einstein"/>
          <p:cNvPicPr>
            <a:picLocks noChangeAspect="1" noChangeArrowheads="1"/>
          </p:cNvPicPr>
          <p:nvPr/>
        </p:nvPicPr>
        <p:blipFill>
          <a:blip r:embed="rId4" cstate="email">
            <a:lum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65723">
            <a:off x="5069848" y="1050842"/>
            <a:ext cx="2771800" cy="1911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magine 4" descr="IMG-20161214-WA0011.jpg"/>
          <p:cNvPicPr>
            <a:picLocks noChangeAspect="1"/>
          </p:cNvPicPr>
          <p:nvPr/>
        </p:nvPicPr>
        <p:blipFill>
          <a:blip r:embed="rId5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65361">
            <a:off x="1564148" y="3676796"/>
            <a:ext cx="4276481" cy="2084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 rot="652772">
            <a:off x="3952085" y="2970717"/>
            <a:ext cx="5151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“Everyone is a genius.</a:t>
            </a:r>
          </a:p>
          <a:p>
            <a:r>
              <a:rPr lang="en-US" dirty="0" smtClean="0"/>
              <a:t> But if you judge a fish by its ability to climb trees he will pass his whole life believing in stupid.”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 rot="725412">
            <a:off x="6521267" y="4084208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-[Albert Eintein]</a:t>
            </a:r>
            <a:endParaRPr lang="it-IT" sz="1200" dirty="0"/>
          </a:p>
        </p:txBody>
      </p:sp>
    </p:spTree>
    <p:custDataLst>
      <p:tags r:id="rId1"/>
    </p:custDataLst>
  </p:cSld>
  <p:clrMapOvr>
    <a:masterClrMapping/>
  </p:clrMapOvr>
  <p:transition spd="slow" advTm="4453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285992"/>
            <a:ext cx="8677276" cy="10001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véritable voyage de découverte ne consiste pas à chercher de nouveaux paysages, mais à «avoir de nouveaux yeux.« </a:t>
            </a:r>
            <a:br>
              <a:rPr lang="fr-FR" dirty="0" smtClean="0"/>
            </a:br>
            <a:r>
              <a:rPr lang="fr-FR" dirty="0" smtClean="0"/>
              <a:t>                                                                 - Voltaire</a:t>
            </a:r>
            <a:endParaRPr lang="it-IT" dirty="0"/>
          </a:p>
        </p:txBody>
      </p:sp>
      <p:pic>
        <p:nvPicPr>
          <p:cNvPr id="1026" name="Picture 2" descr="Risultati immagini per il circo della farfalla citazioni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2928934"/>
            <a:ext cx="5624520" cy="3024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13656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1520" y="2636912"/>
            <a:ext cx="8534400" cy="302433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“</a:t>
            </a:r>
            <a:r>
              <a:rPr lang="it-IT" dirty="0" smtClean="0">
                <a:latin typeface="Calibri Light" pitchFamily="34" charset="0"/>
                <a:cs typeface="Calibri Light" pitchFamily="34" charset="0"/>
              </a:rPr>
              <a:t>Siamo parte della vita (.....) . La vita è l'unica cosa che si crea dal nulla. Prende forme diverse: un fiore, un cerbiatto, un sasso....(......) Davide, Giacomo, Filippo, Laura, una canzone di Battisti</a:t>
            </a:r>
            <a:r>
              <a:rPr lang="it-IT" sz="1400" dirty="0" smtClean="0">
                <a:latin typeface="Calibri Light" pitchFamily="34" charset="0"/>
                <a:cs typeface="Calibri Light" pitchFamily="34" charset="0"/>
              </a:rPr>
              <a:t>......</a:t>
            </a:r>
            <a:r>
              <a:rPr lang="it-IT" sz="3200" dirty="0" smtClean="0"/>
              <a:t>”</a:t>
            </a:r>
            <a:endParaRPr lang="it-IT" sz="1400" dirty="0" smtClean="0"/>
          </a:p>
          <a:p>
            <a:pPr>
              <a:buNone/>
            </a:pPr>
            <a:r>
              <a:rPr lang="it-IT" sz="1400" i="1" dirty="0" smtClean="0"/>
              <a:t>                                                                                                    (G. Mazzariol  "Mio fratello rincorre i dinosauri")</a:t>
            </a:r>
          </a:p>
          <a:p>
            <a:pPr>
              <a:buNone/>
            </a:pPr>
            <a:r>
              <a:rPr lang="it-IT" sz="1400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  <p:transition spd="slow" advTm="15172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01752" y="2132856"/>
            <a:ext cx="8534400" cy="3990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800" dirty="0" smtClean="0">
                <a:latin typeface="Brush Script MT" pitchFamily="66" charset="0"/>
              </a:rPr>
              <a:t>Ognuno è una ricchezza per sé e per gli altri, una goccia unica nel mare dell’umanità.</a:t>
            </a:r>
          </a:p>
          <a:p>
            <a:pPr algn="ctr">
              <a:buNone/>
            </a:pPr>
            <a:r>
              <a:rPr lang="it-IT" sz="4800" dirty="0" smtClean="0">
                <a:latin typeface="Brush Script MT" pitchFamily="66" charset="0"/>
              </a:rPr>
              <a:t>                       </a:t>
            </a:r>
            <a:r>
              <a:rPr lang="it-IT" sz="3200" dirty="0" smtClean="0">
                <a:latin typeface="Brush Script MT" pitchFamily="66" charset="0"/>
              </a:rPr>
              <a:t>-Classe 2H</a:t>
            </a:r>
            <a:endParaRPr lang="it-IT" sz="4800" dirty="0">
              <a:latin typeface="Brush Script MT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43562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 smtClean="0"/>
              <a:t>Diverso è: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 uomo con la pelle nera;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Uno straniero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Un disabile</a:t>
            </a:r>
          </a:p>
          <a:p>
            <a:endParaRPr lang="it-IT" dirty="0"/>
          </a:p>
        </p:txBody>
      </p:sp>
      <p:pic>
        <p:nvPicPr>
          <p:cNvPr id="28674" name="Picture 2" descr="Immagine correlat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1728192" cy="11514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8676" name="Picture 4" descr="Risultati immagini per stranier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996952"/>
            <a:ext cx="1305744" cy="16561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8678" name="Picture 6" descr="http://webalia.com/uploads/contenidos_usrs/originales/2012594_sindrome_down_noticia_2014020904251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5085184"/>
            <a:ext cx="2326058" cy="10572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custDataLst>
      <p:tags r:id="rId1"/>
    </p:custDataLst>
  </p:cSld>
  <p:clrMapOvr>
    <a:masterClrMapping/>
  </p:clrMapOvr>
  <p:transition spd="slow" advTm="1268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6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86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it-IT" sz="3200" dirty="0" smtClean="0"/>
              <a:t>Sin dall’antichità gli uomini hanno definito </a:t>
            </a:r>
            <a:r>
              <a:rPr lang="it-IT" sz="3200" b="1" i="1" dirty="0" smtClean="0"/>
              <a:t>diverso </a:t>
            </a:r>
            <a:r>
              <a:rPr lang="it-IT" sz="3200" dirty="0" smtClean="0"/>
              <a:t>colui che mostrava caratteristiche differenti dalle proprie</a:t>
            </a:r>
            <a:r>
              <a:rPr lang="it-IT" sz="3200" b="1" i="1" dirty="0" smtClean="0"/>
              <a:t>.</a:t>
            </a:r>
            <a:endParaRPr lang="it-IT" sz="3200" b="1" i="1" dirty="0"/>
          </a:p>
        </p:txBody>
      </p:sp>
    </p:spTree>
  </p:cSld>
  <p:clrMapOvr>
    <a:masterClrMapping/>
  </p:clrMapOvr>
  <p:transition spd="slow" advTm="9015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barbari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179512" y="5157192"/>
            <a:ext cx="8784976" cy="102697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sz="2000" dirty="0" smtClean="0"/>
              <a:t>I Greci definivano </a:t>
            </a:r>
            <a:r>
              <a:rPr lang="it-IT" sz="2000" b="1" i="1" dirty="0" smtClean="0"/>
              <a:t>barbari </a:t>
            </a:r>
          </a:p>
          <a:p>
            <a:pPr algn="ctr">
              <a:buNone/>
            </a:pPr>
            <a:r>
              <a:rPr lang="it-IT" sz="2000" dirty="0" smtClean="0"/>
              <a:t>tutti quelli che non parlavano la lingua greca.</a:t>
            </a:r>
          </a:p>
          <a:p>
            <a:pPr algn="ctr">
              <a:buNone/>
            </a:pPr>
            <a:r>
              <a:rPr lang="it-IT" sz="2000" dirty="0" smtClean="0"/>
              <a:t>Anche i Romani utilizzarono lo stesso</a:t>
            </a:r>
          </a:p>
          <a:p>
            <a:pPr algn="ctr">
              <a:buNone/>
            </a:pPr>
            <a:r>
              <a:rPr lang="it-IT" sz="2000" dirty="0" smtClean="0"/>
              <a:t> termine per indicare tutti quelli che vivevano fuori dall’impero.</a:t>
            </a:r>
          </a:p>
          <a:p>
            <a:pPr algn="ctr">
              <a:buNone/>
            </a:pPr>
            <a:endParaRPr lang="it-IT" sz="2000" b="1" i="1" dirty="0"/>
          </a:p>
        </p:txBody>
      </p:sp>
      <p:pic>
        <p:nvPicPr>
          <p:cNvPr id="4" name="Immagine 3" descr="IMG-20161214-WA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772816"/>
            <a:ext cx="2376264" cy="31552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Tm="10312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01752" y="2636912"/>
            <a:ext cx="8534400" cy="348652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Il </a:t>
            </a:r>
            <a:r>
              <a:rPr lang="it-IT" b="1" i="1" dirty="0" smtClean="0"/>
              <a:t>diverso </a:t>
            </a:r>
            <a:r>
              <a:rPr lang="it-IT" dirty="0" smtClean="0"/>
              <a:t>non era accettato:</a:t>
            </a:r>
            <a:r>
              <a:rPr lang="it-IT" b="1" i="1" dirty="0" smtClean="0"/>
              <a:t> </a:t>
            </a:r>
            <a:r>
              <a:rPr lang="it-IT" dirty="0" smtClean="0"/>
              <a:t>sia presso i Greci che i Romani quando un bambino nasceva malformato veniva ucciso. </a:t>
            </a:r>
          </a:p>
        </p:txBody>
      </p:sp>
    </p:spTree>
  </p:cSld>
  <p:clrMapOvr>
    <a:masterClrMapping/>
  </p:clrMapOvr>
  <p:transition spd="slow" advTm="7734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err="1" smtClean="0">
                <a:solidFill>
                  <a:srgbClr val="000000"/>
                </a:solidFill>
                <a:latin typeface="French Script MT" pitchFamily="66" charset="0"/>
              </a:rPr>
              <a:t>D</a:t>
            </a:r>
            <a:r>
              <a:rPr lang="it-IT" sz="6600" dirty="0" err="1" smtClean="0">
                <a:solidFill>
                  <a:srgbClr val="C00000"/>
                </a:solidFill>
                <a:latin typeface="Bernard MT Condensed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it-IT" sz="6600" b="1" dirty="0" err="1" smtClean="0">
                <a:solidFill>
                  <a:srgbClr val="FF9999"/>
                </a:solidFill>
                <a:latin typeface="Bodoni MT Condensed" pitchFamily="18" charset="0"/>
              </a:rPr>
              <a:t>v</a:t>
            </a:r>
            <a:r>
              <a:rPr lang="it-IT" sz="6600" b="1" dirty="0" err="1" smtClean="0">
                <a:solidFill>
                  <a:srgbClr val="00B050"/>
                </a:solidFill>
                <a:latin typeface="French Script MT" pitchFamily="66" charset="0"/>
              </a:rPr>
              <a:t>e</a:t>
            </a:r>
            <a:r>
              <a:rPr lang="it-IT" sz="6600" b="1" dirty="0" err="1" smtClean="0">
                <a:solidFill>
                  <a:srgbClr val="00B0F0"/>
                </a:solidFill>
                <a:latin typeface="Berlin Sans FB Demi" pitchFamily="34" charset="0"/>
              </a:rPr>
              <a:t>r</a:t>
            </a:r>
            <a:r>
              <a:rPr lang="it-IT" sz="6600" dirty="0" err="1" smtClean="0">
                <a:solidFill>
                  <a:srgbClr val="0070C0"/>
                </a:solidFill>
              </a:rPr>
              <a:t>s</a:t>
            </a:r>
            <a:r>
              <a:rPr lang="it-IT" sz="6600" b="1" dirty="0" err="1" smtClean="0">
                <a:solidFill>
                  <a:srgbClr val="47B985"/>
                </a:solidFill>
                <a:latin typeface="Magneto" pitchFamily="82" charset="0"/>
              </a:rPr>
              <a:t>o</a:t>
            </a:r>
            <a:r>
              <a:rPr lang="it-IT" sz="6600" b="1" dirty="0" err="1" smtClean="0"/>
              <a:t>………</a:t>
            </a:r>
            <a:r>
              <a:rPr lang="it-IT" sz="6600" b="1" dirty="0" smtClean="0"/>
              <a:t> ma da chi??</a:t>
            </a:r>
            <a:endParaRPr lang="it-IT" sz="6600" b="1" dirty="0"/>
          </a:p>
        </p:txBody>
      </p:sp>
    </p:spTree>
  </p:cSld>
  <p:clrMapOvr>
    <a:masterClrMapping/>
  </p:clrMapOvr>
  <p:transition spd="slow" advTm="4016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I fiori non sono tutti uguali </a:t>
            </a:r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Immagine 3" descr="IMG-20161214-WA00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276872"/>
            <a:ext cx="4572000" cy="3237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slow" advTm="675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844824"/>
            <a:ext cx="8534400" cy="4278608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Gli animali non sono tutti uguali</a:t>
            </a:r>
            <a:endParaRPr lang="it-IT" dirty="0"/>
          </a:p>
        </p:txBody>
      </p:sp>
      <p:pic>
        <p:nvPicPr>
          <p:cNvPr id="4" name="Immagine 3" descr="IMG-20161214-WA00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852936"/>
            <a:ext cx="6480720" cy="2480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ransition spd="slow" advTm="675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534400" cy="459943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Le figure geometriche non sono tutte uguali </a:t>
            </a:r>
            <a:endParaRPr lang="it-IT" dirty="0"/>
          </a:p>
        </p:txBody>
      </p:sp>
      <p:pic>
        <p:nvPicPr>
          <p:cNvPr id="1026" name="Picture 2" descr="G:\Immagin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2214554"/>
            <a:ext cx="5929354" cy="392323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703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8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2|1.6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285</Words>
  <Application>Microsoft Office PowerPoint</Application>
  <PresentationFormat>Presentazione su schermo (4:3)</PresentationFormat>
  <Paragraphs>39</Paragraphs>
  <Slides>17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31" baseType="lpstr">
      <vt:lpstr>Arial Unicode MS</vt:lpstr>
      <vt:lpstr>Berlin Sans FB Demi</vt:lpstr>
      <vt:lpstr>Bernard MT Condensed</vt:lpstr>
      <vt:lpstr>Bodoni MT</vt:lpstr>
      <vt:lpstr>Bodoni MT Condensed</vt:lpstr>
      <vt:lpstr>Brush Script MT</vt:lpstr>
      <vt:lpstr>Calibri</vt:lpstr>
      <vt:lpstr>Calibri Light</vt:lpstr>
      <vt:lpstr>French Script MT</vt:lpstr>
      <vt:lpstr>Georgia</vt:lpstr>
      <vt:lpstr>Magneto</vt:lpstr>
      <vt:lpstr>Wingdings</vt:lpstr>
      <vt:lpstr>Wingdings 2</vt:lpstr>
      <vt:lpstr>Città</vt:lpstr>
      <vt:lpstr>Ognuno è diverso …</vt:lpstr>
      <vt:lpstr>Diverso è:</vt:lpstr>
      <vt:lpstr>Presentazione standard di PowerPoint</vt:lpstr>
      <vt:lpstr>I barbari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véritable voyage de découverte ne consiste pas à chercher de nouveaux paysages, mais à «avoir de nouveaux yeux.«                                                                   - Voltaire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Nessuno è diverso …</dc:title>
  <dc:creator>classe8</dc:creator>
  <cp:lastModifiedBy>rosario</cp:lastModifiedBy>
  <cp:revision>32</cp:revision>
  <dcterms:created xsi:type="dcterms:W3CDTF">2016-12-14T10:36:08Z</dcterms:created>
  <dcterms:modified xsi:type="dcterms:W3CDTF">2017-08-04T16:08:00Z</dcterms:modified>
</cp:coreProperties>
</file>