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69" r:id="rId2"/>
    <p:sldId id="270" r:id="rId3"/>
    <p:sldId id="272" r:id="rId4"/>
    <p:sldId id="274" r:id="rId5"/>
    <p:sldId id="275" r:id="rId6"/>
    <p:sldId id="277" r:id="rId7"/>
    <p:sldId id="276" r:id="rId8"/>
    <p:sldId id="278" r:id="rId9"/>
    <p:sldId id="279" r:id="rId10"/>
    <p:sldId id="280" r:id="rId11"/>
    <p:sldId id="281" r:id="rId12"/>
    <p:sldId id="282" r:id="rId13"/>
    <p:sldId id="283" r:id="rId14"/>
    <p:sldId id="284" r:id="rId15"/>
    <p:sldId id="285" r:id="rId16"/>
    <p:sldId id="289" r:id="rId17"/>
    <p:sldId id="290" r:id="rId18"/>
    <p:sldId id="291" r:id="rId19"/>
    <p:sldId id="292" r:id="rId20"/>
    <p:sldId id="293" r:id="rId21"/>
    <p:sldId id="295" r:id="rId22"/>
    <p:sldId id="296" r:id="rId23"/>
    <p:sldId id="297" r:id="rId24"/>
    <p:sldId id="286" r:id="rId25"/>
    <p:sldId id="288" r:id="rId26"/>
    <p:sldId id="298" r:id="rId27"/>
    <p:sldId id="299" r:id="rId28"/>
    <p:sldId id="301" r:id="rId29"/>
    <p:sldId id="303" r:id="rId30"/>
    <p:sldId id="304" r:id="rId31"/>
    <p:sldId id="305" r:id="rId32"/>
    <p:sldId id="306" r:id="rId33"/>
    <p:sldId id="309" r:id="rId34"/>
    <p:sldId id="387" r:id="rId35"/>
    <p:sldId id="313" r:id="rId36"/>
    <p:sldId id="315" r:id="rId37"/>
    <p:sldId id="316" r:id="rId38"/>
    <p:sldId id="317" r:id="rId39"/>
    <p:sldId id="318" r:id="rId40"/>
    <p:sldId id="388" r:id="rId41"/>
    <p:sldId id="320" r:id="rId42"/>
    <p:sldId id="321" r:id="rId43"/>
    <p:sldId id="322" r:id="rId44"/>
    <p:sldId id="323" r:id="rId45"/>
    <p:sldId id="389" r:id="rId46"/>
    <p:sldId id="326" r:id="rId47"/>
    <p:sldId id="327" r:id="rId48"/>
    <p:sldId id="328" r:id="rId49"/>
    <p:sldId id="329" r:id="rId50"/>
    <p:sldId id="332" r:id="rId51"/>
    <p:sldId id="333" r:id="rId52"/>
    <p:sldId id="334" r:id="rId53"/>
    <p:sldId id="335" r:id="rId54"/>
    <p:sldId id="336" r:id="rId55"/>
    <p:sldId id="348" r:id="rId56"/>
    <p:sldId id="352" r:id="rId57"/>
    <p:sldId id="353" r:id="rId58"/>
    <p:sldId id="357" r:id="rId59"/>
    <p:sldId id="371" r:id="rId60"/>
    <p:sldId id="372" r:id="rId61"/>
    <p:sldId id="373" r:id="rId62"/>
    <p:sldId id="374" r:id="rId63"/>
    <p:sldId id="375" r:id="rId64"/>
    <p:sldId id="376" r:id="rId65"/>
    <p:sldId id="377" r:id="rId66"/>
    <p:sldId id="378" r:id="rId67"/>
    <p:sldId id="380" r:id="rId68"/>
    <p:sldId id="381" r:id="rId69"/>
    <p:sldId id="382" r:id="rId70"/>
    <p:sldId id="384" r:id="rId71"/>
    <p:sldId id="386" r:id="rId72"/>
    <p:sldId id="256" r:id="rId73"/>
    <p:sldId id="264" r:id="rId74"/>
    <p:sldId id="265" r:id="rId75"/>
    <p:sldId id="266" r:id="rId76"/>
    <p:sldId id="257" r:id="rId77"/>
    <p:sldId id="267" r:id="rId78"/>
    <p:sldId id="258" r:id="rId79"/>
    <p:sldId id="268" r:id="rId80"/>
    <p:sldId id="260" r:id="rId81"/>
    <p:sldId id="261" r:id="rId82"/>
    <p:sldId id="262" r:id="rId8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69BE7-9DEC-4297-90F7-BBE34549ABBF}" type="datetimeFigureOut">
              <a:rPr lang="it-IT" smtClean="0"/>
              <a:pPr/>
              <a:t>03/08/2017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DBDDE-93EE-42C6-9FD1-26E71100010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2D13646-B502-4364-86E8-C89C1CCC7313}" type="slidenum">
              <a:rPr lang="it-IT" smtClean="0"/>
              <a:pPr/>
              <a:t>45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1B24E80-25F7-4A4B-BB13-03DE01CDFC10}" type="slidenum">
              <a:rPr lang="it-IT" smtClean="0"/>
              <a:pPr/>
              <a:t>66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9C3C0E-05AD-458E-A0B9-BD2EAE45A992}" type="datetimeFigureOut">
              <a:rPr lang="it-IT" smtClean="0"/>
              <a:pPr/>
              <a:t>03/08/2017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2D6B30-789B-4216-8505-6064E59C098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C3C0E-05AD-458E-A0B9-BD2EAE45A992}" type="datetimeFigureOut">
              <a:rPr lang="it-IT" smtClean="0"/>
              <a:pPr/>
              <a:t>03/08/2017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D6B30-789B-4216-8505-6064E59C098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5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6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2.xml"/><Relationship Id="rId1" Type="http://schemas.openxmlformats.org/officeDocument/2006/relationships/video" Target="file:///C:\Users\UTENTE\AppData\Local\Microsoft\Windows\Temporary%20Internet%20Files\Content.IE5\TI4ZRTJ3\VID-20170115-WA0007%5b1%5d.mp4" TargetMode="External"/><Relationship Id="rId6" Type="http://schemas.openxmlformats.org/officeDocument/2006/relationships/image" Target="../media/image115.png"/><Relationship Id="rId5" Type="http://schemas.openxmlformats.org/officeDocument/2006/relationships/image" Target="../media/image114.jpeg"/><Relationship Id="rId4" Type="http://schemas.openxmlformats.org/officeDocument/2006/relationships/image" Target="../media/image113.jpeg"/></Relationships>
</file>

<file path=ppt/slides/_rels/slide7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4.xml"/><Relationship Id="rId4" Type="http://schemas.openxmlformats.org/officeDocument/2006/relationships/image" Target="../media/image119.jpeg"/></Relationships>
</file>

<file path=ppt/slides/_rels/slide7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22.gif"/><Relationship Id="rId2" Type="http://schemas.openxmlformats.org/officeDocument/2006/relationships/image" Target="../media/image121.jpeg"/><Relationship Id="rId1" Type="http://schemas.openxmlformats.org/officeDocument/2006/relationships/slideLayout" Target="../slideLayouts/slideLayout4.xml"/><Relationship Id="rId4" Type="http://schemas.openxmlformats.org/officeDocument/2006/relationships/image" Target="../media/image12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4.xml"/><Relationship Id="rId4" Type="http://schemas.openxmlformats.org/officeDocument/2006/relationships/image" Target="../media/image126.jpeg"/></Relationships>
</file>

<file path=ppt/slides/_rels/slide7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 Id="rId5" Type="http://schemas.openxmlformats.org/officeDocument/2006/relationships/image" Target="../media/image130.jpeg"/><Relationship Id="rId4" Type="http://schemas.openxmlformats.org/officeDocument/2006/relationships/image" Target="../media/image129.jpeg"/></Relationships>
</file>

<file path=ppt/slides/_rels/slide7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 y="-171400"/>
            <a:ext cx="9144000" cy="1754326"/>
          </a:xfrm>
          <a:prstGeom prst="rect">
            <a:avLst/>
          </a:prstGeom>
          <a:noFill/>
        </p:spPr>
        <p:txBody>
          <a:bodyPr wrap="square" lIns="91440" tIns="45720" rIns="91440" bIns="45720">
            <a:spAutoFit/>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Unità Didattica d’Apprendimento (U.D.A.)</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Risultati immagini per scuola libri"/>
          <p:cNvPicPr>
            <a:picLocks noChangeAspect="1" noChangeArrowheads="1"/>
          </p:cNvPicPr>
          <p:nvPr/>
        </p:nvPicPr>
        <p:blipFill>
          <a:blip r:embed="rId2" cstate="print"/>
          <a:srcRect/>
          <a:stretch>
            <a:fillRect/>
          </a:stretch>
        </p:blipFill>
        <p:spPr bwMode="auto">
          <a:xfrm>
            <a:off x="251520" y="1628800"/>
            <a:ext cx="4286250" cy="2847976"/>
          </a:xfrm>
          <a:prstGeom prst="rect">
            <a:avLst/>
          </a:prstGeom>
          <a:noFill/>
        </p:spPr>
      </p:pic>
      <p:pic>
        <p:nvPicPr>
          <p:cNvPr id="1029" name="Picture 5" descr="C:\Users\UTENTE\Desktop\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8318" y="3212976"/>
            <a:ext cx="3422154" cy="3422154"/>
          </a:xfrm>
          <a:prstGeom prst="rect">
            <a:avLst/>
          </a:prstGeom>
          <a:noFill/>
        </p:spPr>
      </p:pic>
      <p:sp>
        <p:nvSpPr>
          <p:cNvPr id="8" name="CasellaDiTesto 7"/>
          <p:cNvSpPr txBox="1"/>
          <p:nvPr/>
        </p:nvSpPr>
        <p:spPr>
          <a:xfrm>
            <a:off x="-180528" y="4797152"/>
            <a:ext cx="5832648" cy="1384995"/>
          </a:xfrm>
          <a:prstGeom prst="rect">
            <a:avLst/>
          </a:prstGeom>
          <a:noFill/>
        </p:spPr>
        <p:txBody>
          <a:bodyPr wrap="square" rtlCol="0">
            <a:spAutoFit/>
          </a:bodyPr>
          <a:lstStyle/>
          <a:p>
            <a:pPr algn="ctr"/>
            <a:r>
              <a:rPr lang="it-IT" sz="2800" dirty="0" smtClean="0"/>
              <a:t>I.P.S.E.O.A. Ignazio &amp; Vincenzo Florio Erice (TP)</a:t>
            </a:r>
          </a:p>
          <a:p>
            <a:pPr algn="ctr"/>
            <a:r>
              <a:rPr lang="it-IT" sz="2800" dirty="0" smtClean="0"/>
              <a:t>Sede Centrale</a:t>
            </a:r>
            <a:endParaRPr lang="it-IT" sz="2800" dirty="0"/>
          </a:p>
        </p:txBody>
      </p:sp>
      <p:sp>
        <p:nvSpPr>
          <p:cNvPr id="9" name="CasellaDiTesto 8"/>
          <p:cNvSpPr txBox="1"/>
          <p:nvPr/>
        </p:nvSpPr>
        <p:spPr>
          <a:xfrm>
            <a:off x="5364088" y="2001034"/>
            <a:ext cx="2736304" cy="707886"/>
          </a:xfrm>
          <a:prstGeom prst="rect">
            <a:avLst/>
          </a:prstGeom>
          <a:noFill/>
        </p:spPr>
        <p:txBody>
          <a:bodyPr wrap="square" rtlCol="0">
            <a:spAutoFit/>
          </a:bodyPr>
          <a:lstStyle/>
          <a:p>
            <a:r>
              <a:rPr lang="it-IT" sz="4000" b="1" dirty="0" smtClean="0"/>
              <a:t>Classe: 1°G</a:t>
            </a:r>
            <a:endParaRPr lang="it-IT"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to="" calcmode="lin" valueType="num">
                                      <p:cBhvr>
                                        <p:cTn id="7" dur="1" fill="hold"/>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459432"/>
            <a:ext cx="9547424" cy="1584176"/>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Alcuni articoli tratti dal codice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5" name="Sottotitolo 4"/>
          <p:cNvSpPr>
            <a:spLocks noGrp="1"/>
          </p:cNvSpPr>
          <p:nvPr>
            <p:ph idx="1"/>
          </p:nvPr>
        </p:nvSpPr>
        <p:spPr>
          <a:xfrm>
            <a:off x="467544" y="3140968"/>
            <a:ext cx="8229600" cy="3214710"/>
          </a:xfrm>
        </p:spPr>
        <p:txBody>
          <a:bodyPr>
            <a:noAutofit/>
          </a:bodyPr>
          <a:lstStyle/>
          <a:p>
            <a:pPr algn="l">
              <a:buClr>
                <a:srgbClr val="002060"/>
              </a:buClr>
              <a:buFont typeface="Wingdings" pitchFamily="2" charset="2"/>
              <a:buChar char="Ø"/>
            </a:pPr>
            <a:r>
              <a:rPr lang="it-IT" sz="2000" dirty="0" smtClean="0"/>
              <a:t>“Se qualcuno ha trascurato di rafforzare gli argini e l’acqua vi apre una breccia inondando i campi, costui sarà condannato a restituire il grano che per sua colpa è andato perduto”. </a:t>
            </a:r>
          </a:p>
          <a:p>
            <a:pPr algn="l">
              <a:buClr>
                <a:srgbClr val="002060"/>
              </a:buClr>
              <a:buFont typeface="Wingdings" pitchFamily="2" charset="2"/>
              <a:buChar char="Ø"/>
            </a:pPr>
            <a:r>
              <a:rPr lang="it-IT" sz="2000" dirty="0" smtClean="0"/>
              <a:t>“Se qualcuno ha dato a un contadino un campo perché lo trasformi a orto e il contadino lo coltiva con cura per quattro anni, al quinto anno l’orto sarà diviso tra il padrone e il contadino, il proprietario avrà però il diritto di scegliere la parte che preferisce”. </a:t>
            </a:r>
          </a:p>
          <a:p>
            <a:pPr algn="l">
              <a:buClr>
                <a:srgbClr val="002060"/>
              </a:buClr>
              <a:buFont typeface="Wingdings" pitchFamily="2" charset="2"/>
              <a:buChar char="Ø"/>
            </a:pPr>
            <a:r>
              <a:rPr lang="it-IT" sz="2000" dirty="0" smtClean="0"/>
              <a:t>“Se un figlio avrà percosso suo padre gli saranno tagliate le mani”. </a:t>
            </a:r>
          </a:p>
          <a:p>
            <a:pPr algn="l">
              <a:buClr>
                <a:srgbClr val="002060"/>
              </a:buClr>
              <a:buFont typeface="Wingdings" pitchFamily="2" charset="2"/>
              <a:buChar char="Ø"/>
            </a:pPr>
            <a:r>
              <a:rPr lang="it-IT" sz="2000" dirty="0" smtClean="0"/>
              <a:t>“Se un architetto ha costruito una casa e non l’ha resa abbastanza solida, se la cava crolla e uccide il padrone della cava, l’architetto può essere mandato a morte”.</a:t>
            </a:r>
          </a:p>
          <a:p>
            <a:pPr algn="l"/>
            <a:endParaRPr lang="it-IT" sz="2000" dirty="0" smtClean="0"/>
          </a:p>
          <a:p>
            <a:pPr algn="l">
              <a:buNone/>
            </a:pPr>
            <a:endParaRPr lang="it-IT" sz="2000" dirty="0"/>
          </a:p>
        </p:txBody>
      </p:sp>
      <p:pic>
        <p:nvPicPr>
          <p:cNvPr id="6" name="Immagine 5" descr="hammurabi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764704"/>
            <a:ext cx="6071690" cy="22972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magine correlat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tangolo 3"/>
          <p:cNvSpPr/>
          <p:nvPr/>
        </p:nvSpPr>
        <p:spPr>
          <a:xfrm>
            <a:off x="1835696" y="2505670"/>
            <a:ext cx="5230150" cy="1643410"/>
          </a:xfrm>
          <a:prstGeom prst="rect">
            <a:avLst/>
          </a:prstGeom>
          <a:noFill/>
        </p:spPr>
        <p:txBody>
          <a:bodyPr wrap="none" lIns="91440" tIns="45720" rIns="91440" bIns="45720">
            <a:spAutoFit/>
            <a:scene3d>
              <a:camera prst="isometricOffAxis1Right"/>
              <a:lightRig rig="threePt" dir="t"/>
            </a:scene3d>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L’Unione Europea</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ttangolo 4"/>
          <p:cNvSpPr/>
          <p:nvPr/>
        </p:nvSpPr>
        <p:spPr>
          <a:xfrm>
            <a:off x="323529" y="116632"/>
            <a:ext cx="3240360" cy="954107"/>
          </a:xfrm>
          <a:prstGeom prst="rect">
            <a:avLst/>
          </a:prstGeom>
        </p:spPr>
        <p:txBody>
          <a:bodyPr wrap="square">
            <a:spAutoFit/>
          </a:bodyPr>
          <a:lstStyle/>
          <a:p>
            <a:r>
              <a:rPr lang="it-IT" sz="2800" b="1" dirty="0" smtClean="0">
                <a:solidFill>
                  <a:schemeClr val="bg1"/>
                </a:solidFill>
              </a:rPr>
              <a:t>Geografia Economica:</a:t>
            </a:r>
            <a:endParaRPr lang="it-IT"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77680" y="3717032"/>
            <a:ext cx="4114800" cy="2337986"/>
          </a:xfrm>
        </p:spPr>
        <p:txBody>
          <a:bodyPr>
            <a:noAutofit/>
          </a:bodyPr>
          <a:lstStyle/>
          <a:p>
            <a:pPr algn="ctr">
              <a:buNone/>
            </a:pPr>
            <a:r>
              <a:rPr lang="it-IT" sz="2400" dirty="0" smtClean="0"/>
              <a:t>L’Unione Europea è l’insieme di 28 nazioni appartenenti all’Europa che si sono messi insieme per essere più forti politicamente ed economicamente.</a:t>
            </a:r>
          </a:p>
          <a:p>
            <a:pPr algn="ctr">
              <a:buNone/>
            </a:pPr>
            <a:r>
              <a:rPr lang="it-IT" sz="2400" dirty="0" smtClean="0"/>
              <a:t>Nasce nel 1993 con il trattato di Maastricht.</a:t>
            </a:r>
          </a:p>
          <a:p>
            <a:pPr>
              <a:buNone/>
            </a:pPr>
            <a:endParaRPr lang="it-IT" sz="2000" dirty="0"/>
          </a:p>
        </p:txBody>
      </p:sp>
      <p:pic>
        <p:nvPicPr>
          <p:cNvPr id="10244" name="Picture 4" descr="Risultati immagini per unione europe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928670"/>
            <a:ext cx="4429156" cy="5586424"/>
          </a:xfrm>
          <a:prstGeom prst="rect">
            <a:avLst/>
          </a:prstGeom>
          <a:noFill/>
        </p:spPr>
      </p:pic>
      <p:sp>
        <p:nvSpPr>
          <p:cNvPr id="7" name="CasellaDiTesto 6"/>
          <p:cNvSpPr txBox="1"/>
          <p:nvPr/>
        </p:nvSpPr>
        <p:spPr>
          <a:xfrm>
            <a:off x="2714612" y="0"/>
            <a:ext cx="3143272" cy="923330"/>
          </a:xfrm>
          <a:prstGeom prst="rect">
            <a:avLst/>
          </a:prstGeom>
          <a:noFill/>
        </p:spPr>
        <p:txBody>
          <a:bodyPr wrap="square" rtlCol="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nascita</a:t>
            </a:r>
            <a:endParaRPr lang="it-IT" sz="5400" dirty="0"/>
          </a:p>
        </p:txBody>
      </p:sp>
      <p:pic>
        <p:nvPicPr>
          <p:cNvPr id="5" name="Immagine 4" descr="Bandiera_animata_flag_European_Union.gif"/>
          <p:cNvPicPr>
            <a:picLocks noChangeAspect="1"/>
          </p:cNvPicPr>
          <p:nvPr/>
        </p:nvPicPr>
        <p:blipFill>
          <a:blip r:embed="rId3" cstate="print"/>
          <a:stretch>
            <a:fillRect/>
          </a:stretch>
        </p:blipFill>
        <p:spPr>
          <a:xfrm>
            <a:off x="4860032" y="908720"/>
            <a:ext cx="4020272" cy="2644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2000" dirty="0" smtClean="0"/>
              <a:t>Il funzionamento dell’UE è affidato ad alcune istituzioni:</a:t>
            </a:r>
          </a:p>
          <a:p>
            <a:pPr>
              <a:buFont typeface="Wingdings" pitchFamily="2" charset="2"/>
              <a:buChar char="Ø"/>
            </a:pPr>
            <a:r>
              <a:rPr lang="it-IT" sz="2000" dirty="0" smtClean="0"/>
              <a:t>Il </a:t>
            </a:r>
            <a:r>
              <a:rPr lang="it-IT" sz="2000" b="1" dirty="0" smtClean="0"/>
              <a:t>Parlamento </a:t>
            </a:r>
            <a:r>
              <a:rPr lang="it-IT" sz="2000" dirty="0" smtClean="0"/>
              <a:t>si compone di 751 deputati eletti a suffragio universale diretto ogni cinque anni;</a:t>
            </a:r>
          </a:p>
          <a:p>
            <a:pPr>
              <a:buFont typeface="Wingdings" pitchFamily="2" charset="2"/>
              <a:buChar char="Ø"/>
            </a:pPr>
            <a:r>
              <a:rPr lang="it-IT" sz="2000" dirty="0" smtClean="0"/>
              <a:t>La </a:t>
            </a:r>
            <a:r>
              <a:rPr lang="it-IT" sz="2000" b="1" dirty="0" smtClean="0"/>
              <a:t>Commissione </a:t>
            </a:r>
            <a:r>
              <a:rPr lang="it-IT" sz="2000" dirty="0" smtClean="0"/>
              <a:t>si compone di 28 commissari, uno per Stato membro, che difendono l’interesse generale dell’UE;</a:t>
            </a:r>
          </a:p>
          <a:p>
            <a:pPr>
              <a:buFont typeface="Wingdings" pitchFamily="2" charset="2"/>
              <a:buChar char="Ø"/>
            </a:pPr>
            <a:r>
              <a:rPr lang="it-IT" sz="2000" dirty="0" smtClean="0"/>
              <a:t>Il </a:t>
            </a:r>
            <a:r>
              <a:rPr lang="it-IT" sz="2000" b="1" dirty="0"/>
              <a:t>C</a:t>
            </a:r>
            <a:r>
              <a:rPr lang="it-IT" sz="2000" b="1" dirty="0" smtClean="0"/>
              <a:t>onsiglio europeo </a:t>
            </a:r>
            <a:r>
              <a:rPr lang="it-IT" sz="2000" dirty="0" smtClean="0"/>
              <a:t>riunisce i capi di Stato o di governo degli Stati membri dell’UE e il presidente della Commissione;</a:t>
            </a:r>
          </a:p>
          <a:p>
            <a:pPr>
              <a:buFont typeface="Wingdings" pitchFamily="2" charset="2"/>
              <a:buChar char="Ø"/>
            </a:pPr>
            <a:r>
              <a:rPr lang="it-IT" sz="2000" dirty="0" smtClean="0"/>
              <a:t>Il </a:t>
            </a:r>
            <a:r>
              <a:rPr lang="it-IT" sz="2000" b="1" dirty="0" smtClean="0"/>
              <a:t>Consiglio dell’UE </a:t>
            </a:r>
            <a:r>
              <a:rPr lang="it-IT" sz="2000" dirty="0" smtClean="0"/>
              <a:t>o </a:t>
            </a:r>
            <a:r>
              <a:rPr lang="it-IT" sz="2000" b="1" dirty="0" smtClean="0"/>
              <a:t>Consiglio </a:t>
            </a:r>
            <a:r>
              <a:rPr lang="it-IT" sz="2000" dirty="0" smtClean="0"/>
              <a:t>si compone dei ministri degli Stati membri, che riuniscono secondo le materie di competenza;</a:t>
            </a:r>
          </a:p>
          <a:p>
            <a:pPr>
              <a:buFont typeface="Wingdings" pitchFamily="2" charset="2"/>
              <a:buChar char="Ø"/>
            </a:pPr>
            <a:r>
              <a:rPr lang="it-IT" sz="2000" dirty="0" smtClean="0"/>
              <a:t>La</a:t>
            </a:r>
            <a:r>
              <a:rPr lang="it-IT" sz="2000" b="1" dirty="0" smtClean="0"/>
              <a:t> Corte di giustizia </a:t>
            </a:r>
            <a:r>
              <a:rPr lang="it-IT" sz="2000" dirty="0" smtClean="0"/>
              <a:t>comprende un giudice per ogni Stato membro;</a:t>
            </a:r>
          </a:p>
          <a:p>
            <a:pPr>
              <a:buFont typeface="Wingdings" pitchFamily="2" charset="2"/>
              <a:buChar char="Ø"/>
            </a:pPr>
            <a:r>
              <a:rPr lang="it-IT" sz="2000" dirty="0" smtClean="0"/>
              <a:t>La </a:t>
            </a:r>
            <a:r>
              <a:rPr lang="it-IT" sz="2000" b="1" dirty="0" smtClean="0"/>
              <a:t>Corte dei conti  </a:t>
            </a:r>
            <a:r>
              <a:rPr lang="it-IT" sz="2000" dirty="0" smtClean="0"/>
              <a:t>controlla le entrate spese dall’UE</a:t>
            </a:r>
            <a:r>
              <a:rPr lang="it-IT" sz="2000" b="1" dirty="0"/>
              <a:t>.</a:t>
            </a:r>
            <a:endParaRPr lang="it-IT" sz="2000" dirty="0" smtClean="0"/>
          </a:p>
        </p:txBody>
      </p:sp>
      <p:sp>
        <p:nvSpPr>
          <p:cNvPr id="4" name="CasellaDiTesto 3"/>
          <p:cNvSpPr txBox="1"/>
          <p:nvPr/>
        </p:nvSpPr>
        <p:spPr>
          <a:xfrm>
            <a:off x="1285852" y="0"/>
            <a:ext cx="6715172" cy="923330"/>
          </a:xfrm>
          <a:prstGeom prst="rect">
            <a:avLst/>
          </a:prstGeom>
          <a:noFill/>
        </p:spPr>
        <p:txBody>
          <a:bodyPr wrap="square" rtlCol="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principali istituzioni</a:t>
            </a:r>
            <a:endParaRPr lang="it-IT"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1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1000"/>
                                        <p:tgtEl>
                                          <p:spTgt spid="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1000"/>
                                        <p:tgtEl>
                                          <p:spTgt spid="3">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edge">
                                      <p:cBhvr>
                                        <p:cTn id="19" dur="1000"/>
                                        <p:tgtEl>
                                          <p:spTgt spid="3">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edge">
                                      <p:cBhvr>
                                        <p:cTn id="22" dur="1000"/>
                                        <p:tgtEl>
                                          <p:spTgt spid="3">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edg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90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it-IT"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€uro</a:t>
            </a:r>
            <a:endParaRPr lang="it-IT" sz="5400" dirty="0"/>
          </a:p>
        </p:txBody>
      </p:sp>
      <p:sp>
        <p:nvSpPr>
          <p:cNvPr id="3" name="Segnaposto contenuto 2"/>
          <p:cNvSpPr>
            <a:spLocks noGrp="1"/>
          </p:cNvSpPr>
          <p:nvPr>
            <p:ph idx="1"/>
          </p:nvPr>
        </p:nvSpPr>
        <p:spPr>
          <a:xfrm>
            <a:off x="428596" y="1214422"/>
            <a:ext cx="8229600" cy="1685924"/>
          </a:xfrm>
        </p:spPr>
        <p:txBody>
          <a:bodyPr>
            <a:normAutofit/>
          </a:bodyPr>
          <a:lstStyle/>
          <a:p>
            <a:pPr algn="ctr">
              <a:buNone/>
            </a:pPr>
            <a:r>
              <a:rPr lang="it-IT" sz="2400" dirty="0" smtClean="0"/>
              <a:t>Nel 2002 è stata istituita la </a:t>
            </a:r>
            <a:r>
              <a:rPr lang="it-IT" sz="2400" b="1" dirty="0" smtClean="0"/>
              <a:t>moneta unica, </a:t>
            </a:r>
            <a:r>
              <a:rPr lang="it-IT" sz="2400" dirty="0" smtClean="0"/>
              <a:t>l’euro, anche se non tutti i membri dell’UE lo hanno adottato: all’inizio del 2014 la cosiddetta “Eurozona” comprendeva 18 Paesi e più di due terzi della popolazione totale dell’Unione.</a:t>
            </a:r>
          </a:p>
        </p:txBody>
      </p:sp>
      <p:pic>
        <p:nvPicPr>
          <p:cNvPr id="15362" name="Picture 2" descr="Risultato immagine per  euro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962" y="3143248"/>
            <a:ext cx="3424220" cy="3424220"/>
          </a:xfrm>
          <a:prstGeom prst="rect">
            <a:avLst/>
          </a:prstGeom>
          <a:noFill/>
        </p:spPr>
      </p:pic>
      <p:pic>
        <p:nvPicPr>
          <p:cNvPr id="15364" name="Picture 4" descr="Risultato immagine per  euro png"/>
          <p:cNvPicPr>
            <a:picLocks noChangeAspect="1" noChangeArrowheads="1"/>
          </p:cNvPicPr>
          <p:nvPr/>
        </p:nvPicPr>
        <p:blipFill>
          <a:blip r:embed="rId3" cstate="print"/>
          <a:srcRect/>
          <a:stretch>
            <a:fillRect/>
          </a:stretch>
        </p:blipFill>
        <p:spPr bwMode="auto">
          <a:xfrm>
            <a:off x="4357686" y="2786058"/>
            <a:ext cx="4562475" cy="3486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 calcmode="lin" valueType="num">
                                      <p:cBhvr>
                                        <p:cTn id="9" dur="500" fill="hold"/>
                                        <p:tgtEl>
                                          <p:spTgt spid="15362"/>
                                        </p:tgtEl>
                                        <p:attrNameLst>
                                          <p:attrName>style.rotation</p:attrName>
                                        </p:attrNameLst>
                                      </p:cBhvr>
                                      <p:tavLst>
                                        <p:tav tm="0">
                                          <p:val>
                                            <p:fltVal val="360"/>
                                          </p:val>
                                        </p:tav>
                                        <p:tav tm="100000">
                                          <p:val>
                                            <p:fltVal val="0"/>
                                          </p:val>
                                        </p:tav>
                                      </p:tavLst>
                                    </p:anim>
                                    <p:animEffect transition="in" filter="fade">
                                      <p:cBhvr>
                                        <p:cTn id="10" dur="500"/>
                                        <p:tgtEl>
                                          <p:spTgt spid="15362"/>
                                        </p:tgtEl>
                                      </p:cBhvr>
                                    </p:animEffect>
                                  </p:childTnLst>
                                </p:cTn>
                              </p:par>
                            </p:childTnLst>
                          </p:cTn>
                        </p:par>
                        <p:par>
                          <p:cTn id="11" fill="hold">
                            <p:stCondLst>
                              <p:cond delay="500"/>
                            </p:stCondLst>
                            <p:childTnLst>
                              <p:par>
                                <p:cTn id="12" presetID="35" presetClass="entr" presetSubtype="0"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fade">
                                      <p:cBhvr>
                                        <p:cTn id="14" dur="2000"/>
                                        <p:tgtEl>
                                          <p:spTgt spid="15364"/>
                                        </p:tgtEl>
                                      </p:cBhvr>
                                    </p:animEffect>
                                    <p:anim calcmode="lin" valueType="num">
                                      <p:cBhvr>
                                        <p:cTn id="15" dur="2000" fill="hold"/>
                                        <p:tgtEl>
                                          <p:spTgt spid="15364"/>
                                        </p:tgtEl>
                                        <p:attrNameLst>
                                          <p:attrName>style.rotation</p:attrName>
                                        </p:attrNameLst>
                                      </p:cBhvr>
                                      <p:tavLst>
                                        <p:tav tm="0">
                                          <p:val>
                                            <p:fltVal val="720"/>
                                          </p:val>
                                        </p:tav>
                                        <p:tav tm="100000">
                                          <p:val>
                                            <p:fltVal val="0"/>
                                          </p:val>
                                        </p:tav>
                                      </p:tavLst>
                                    </p:anim>
                                    <p:anim calcmode="lin" valueType="num">
                                      <p:cBhvr>
                                        <p:cTn id="16" dur="2000" fill="hold"/>
                                        <p:tgtEl>
                                          <p:spTgt spid="15364"/>
                                        </p:tgtEl>
                                        <p:attrNameLst>
                                          <p:attrName>ppt_h</p:attrName>
                                        </p:attrNameLst>
                                      </p:cBhvr>
                                      <p:tavLst>
                                        <p:tav tm="0">
                                          <p:val>
                                            <p:fltVal val="0"/>
                                          </p:val>
                                        </p:tav>
                                        <p:tav tm="100000">
                                          <p:val>
                                            <p:strVal val="#ppt_h"/>
                                          </p:val>
                                        </p:tav>
                                      </p:tavLst>
                                    </p:anim>
                                    <p:anim calcmode="lin" valueType="num">
                                      <p:cBhvr>
                                        <p:cTn id="17" dur="2000" fill="hold"/>
                                        <p:tgtEl>
                                          <p:spTgt spid="153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33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La crisi finanziaria</a:t>
            </a:r>
            <a:endParaRPr lang="it-IT" sz="5400" dirty="0">
              <a:latin typeface="+mn-lt"/>
            </a:endParaRPr>
          </a:p>
        </p:txBody>
      </p:sp>
      <p:sp>
        <p:nvSpPr>
          <p:cNvPr id="3" name="Segnaposto contenuto 2"/>
          <p:cNvSpPr>
            <a:spLocks noGrp="1"/>
          </p:cNvSpPr>
          <p:nvPr>
            <p:ph idx="1"/>
          </p:nvPr>
        </p:nvSpPr>
        <p:spPr>
          <a:xfrm>
            <a:off x="142844" y="928670"/>
            <a:ext cx="3714776" cy="5357850"/>
          </a:xfrm>
        </p:spPr>
        <p:txBody>
          <a:bodyPr>
            <a:noAutofit/>
          </a:bodyPr>
          <a:lstStyle/>
          <a:p>
            <a:pPr algn="ctr">
              <a:buNone/>
            </a:pPr>
            <a:r>
              <a:rPr lang="it-IT" sz="2400" dirty="0" smtClean="0"/>
              <a:t>La vita dell’euro è tenuta sotto osservazione dalla </a:t>
            </a:r>
            <a:r>
              <a:rPr lang="it-IT" sz="2400" b="1" dirty="0" smtClean="0"/>
              <a:t>Banca Centrale Europea </a:t>
            </a:r>
            <a:r>
              <a:rPr lang="it-IT" sz="2400" dirty="0" smtClean="0"/>
              <a:t>che ha sede a Francoforte sul Meno (</a:t>
            </a:r>
            <a:r>
              <a:rPr lang="it-IT" sz="2400" dirty="0"/>
              <a:t>G</a:t>
            </a:r>
            <a:r>
              <a:rPr lang="it-IT" sz="2400" dirty="0" smtClean="0"/>
              <a:t>ermania) e costituisce l’autorità monetaria dell’Eurozona. A partire dal 2008 si è verificata una drammatica crisi finanziaria che ha fatto aumentare in maniera considerevole il </a:t>
            </a:r>
            <a:r>
              <a:rPr lang="it-IT" sz="2400" b="1" dirty="0" smtClean="0"/>
              <a:t>debito pubblico </a:t>
            </a:r>
            <a:r>
              <a:rPr lang="it-IT" sz="2400" dirty="0" smtClean="0"/>
              <a:t>della maggior parte dei Paesi dell’UE.</a:t>
            </a:r>
            <a:endParaRPr lang="it-IT" sz="2400" b="1" dirty="0"/>
          </a:p>
        </p:txBody>
      </p:sp>
      <p:pic>
        <p:nvPicPr>
          <p:cNvPr id="17410" name="Picture 2" descr="Risultato immagine per la crisi finanziaria 200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1934" y="1666326"/>
            <a:ext cx="4873604" cy="32028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isultati immagini per diritto materi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ttangolo 4"/>
          <p:cNvSpPr/>
          <p:nvPr/>
        </p:nvSpPr>
        <p:spPr>
          <a:xfrm>
            <a:off x="3131840" y="2708920"/>
            <a:ext cx="2781467" cy="923330"/>
          </a:xfrm>
          <a:prstGeom prst="rect">
            <a:avLst/>
          </a:prstGeom>
          <a:noFill/>
        </p:spPr>
        <p:txBody>
          <a:bodyPr wrap="none" lIns="91440" tIns="45720" rIns="91440" bIns="45720">
            <a:spAutoFit/>
            <a:scene3d>
              <a:camera prst="isometricOffAxis1Right"/>
              <a:lightRig rig="threePt" dir="t"/>
            </a:scene3d>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regole</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asellaDiTesto 5"/>
          <p:cNvSpPr txBox="1"/>
          <p:nvPr/>
        </p:nvSpPr>
        <p:spPr>
          <a:xfrm>
            <a:off x="323528" y="116632"/>
            <a:ext cx="3312368" cy="523220"/>
          </a:xfrm>
          <a:prstGeom prst="rect">
            <a:avLst/>
          </a:prstGeom>
          <a:noFill/>
        </p:spPr>
        <p:txBody>
          <a:bodyPr wrap="square" rtlCol="0">
            <a:spAutoFit/>
          </a:bodyPr>
          <a:lstStyle/>
          <a:p>
            <a:r>
              <a:rPr lang="it-IT" sz="2800" b="1" dirty="0" smtClean="0"/>
              <a:t>Diritto ed Economia:</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800" decel="100000"/>
                                        <p:tgtEl>
                                          <p:spTgt spid="44034"/>
                                        </p:tgtEl>
                                      </p:cBhvr>
                                    </p:animEffect>
                                    <p:anim calcmode="lin" valueType="num">
                                      <p:cBhvr>
                                        <p:cTn id="8" dur="800" decel="100000" fill="hold"/>
                                        <p:tgtEl>
                                          <p:spTgt spid="44034"/>
                                        </p:tgtEl>
                                        <p:attrNameLst>
                                          <p:attrName>style.rotation</p:attrName>
                                        </p:attrNameLst>
                                      </p:cBhvr>
                                      <p:tavLst>
                                        <p:tav tm="0">
                                          <p:val>
                                            <p:fltVal val="-90"/>
                                          </p:val>
                                        </p:tav>
                                        <p:tav tm="100000">
                                          <p:val>
                                            <p:fltVal val="0"/>
                                          </p:val>
                                        </p:tav>
                                      </p:tavLst>
                                    </p:anim>
                                    <p:anim calcmode="lin" valueType="num">
                                      <p:cBhvr>
                                        <p:cTn id="9" dur="800" decel="100000" fill="hold"/>
                                        <p:tgtEl>
                                          <p:spTgt spid="44034"/>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8229600" cy="1066800"/>
          </a:xfrm>
        </p:spPr>
        <p:txBody>
          <a:bodyPr>
            <a:norm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Uso di internet</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idx="1"/>
          </p:nvPr>
        </p:nvSpPr>
        <p:spPr>
          <a:xfrm>
            <a:off x="179512" y="720080"/>
            <a:ext cx="3816424" cy="6309320"/>
          </a:xfrm>
        </p:spPr>
        <p:txBody>
          <a:bodyPr>
            <a:noAutofit/>
          </a:bodyPr>
          <a:lstStyle/>
          <a:p>
            <a:pPr algn="ctr">
              <a:buNone/>
            </a:pPr>
            <a:r>
              <a:rPr lang="it-IT" sz="2300" dirty="0" smtClean="0">
                <a:latin typeface="Calibri" pitchFamily="34" charset="0"/>
                <a:cs typeface="Calibri" pitchFamily="34" charset="0"/>
              </a:rPr>
              <a:t>     </a:t>
            </a:r>
            <a:r>
              <a:rPr lang="it-IT" sz="2300" dirty="0" smtClean="0">
                <a:cs typeface="Calibri" pitchFamily="34" charset="0"/>
              </a:rPr>
              <a:t>Già da qualche anno internet è il principale mezzo di informazione, o quanto meno quello che permette un aggiornamento costante, in tempo reale per la grande maggioranza della popolazione mondiale. Internet è un modo nuovo di comunicare e di veicolare informazioni. Nella comunicazione online è di fondamentale importanza il concetto di “della sincerità e trasparenza”</a:t>
            </a:r>
            <a:endParaRPr lang="it-IT" sz="2300" dirty="0">
              <a:cs typeface="Calibri" pitchFamily="34" charset="0"/>
            </a:endParaRPr>
          </a:p>
        </p:txBody>
      </p:sp>
      <p:pic>
        <p:nvPicPr>
          <p:cNvPr id="4" name="Immagine 3" descr="1364508894070_Connected-worl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960" y="2132856"/>
            <a:ext cx="4680520"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066800"/>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Diritti fondamentali nel mondo virtuale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idx="1"/>
          </p:nvPr>
        </p:nvSpPr>
        <p:spPr>
          <a:xfrm>
            <a:off x="251520" y="1844824"/>
            <a:ext cx="2602632" cy="3915880"/>
          </a:xfrm>
        </p:spPr>
        <p:txBody>
          <a:bodyPr>
            <a:noAutofit/>
          </a:bodyPr>
          <a:lstStyle/>
          <a:p>
            <a:pPr algn="ctr">
              <a:buNone/>
            </a:pPr>
            <a:r>
              <a:rPr lang="it-IT" sz="2400" dirty="0" smtClean="0">
                <a:cs typeface="Calibri" pitchFamily="34" charset="0"/>
              </a:rPr>
              <a:t>    Internet è una grossa distrazione, non ha significato, è irreale. Eppure i diritti fondamentali dell’uomo valgono anche nel mondo virtuale di internet. </a:t>
            </a:r>
            <a:endParaRPr lang="it-IT" sz="2400" dirty="0">
              <a:cs typeface="Calibri" pitchFamily="34" charset="0"/>
            </a:endParaRPr>
          </a:p>
        </p:txBody>
      </p:sp>
      <p:pic>
        <p:nvPicPr>
          <p:cNvPr id="4" name="Immagine 3" descr="chi-siamo-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2204864"/>
            <a:ext cx="5580112" cy="372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856" y="201960"/>
            <a:ext cx="8229600" cy="1066800"/>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La dichiarazione dei diritti di internet</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idx="1"/>
          </p:nvPr>
        </p:nvSpPr>
        <p:spPr>
          <a:xfrm>
            <a:off x="251520" y="1340768"/>
            <a:ext cx="8424936" cy="2304256"/>
          </a:xfrm>
        </p:spPr>
        <p:txBody>
          <a:bodyPr>
            <a:noAutofit/>
          </a:bodyPr>
          <a:lstStyle/>
          <a:p>
            <a:pPr algn="ctr">
              <a:buNone/>
            </a:pPr>
            <a:r>
              <a:rPr lang="it-IT" sz="2200" dirty="0" smtClean="0">
                <a:cs typeface="Calibri" pitchFamily="34" charset="0"/>
              </a:rPr>
              <a:t>     La dichiarazione dei diritti di internet, presentata il 28 luglio scorso dalla presidente della camera, Laura </a:t>
            </a:r>
            <a:r>
              <a:rPr lang="it-IT" sz="2200" dirty="0" err="1" smtClean="0">
                <a:cs typeface="Calibri" pitchFamily="34" charset="0"/>
              </a:rPr>
              <a:t>Boldrini</a:t>
            </a:r>
            <a:r>
              <a:rPr lang="it-IT" sz="2200" dirty="0" smtClean="0">
                <a:cs typeface="Calibri" pitchFamily="34" charset="0"/>
              </a:rPr>
              <a:t> e da Stefano Rodotà, dopo un anno di lavoro di una commissione ad hoc, cerca proprio di rispondere in maniera esecutiva a questa domanda: “ma quali sono le nuove sfide, le nuove criticità che emergono da un uso sempre più massiccio e quotidiano del web??”per la prima volta –ha detto la </a:t>
            </a:r>
            <a:r>
              <a:rPr lang="it-IT" sz="2200" dirty="0" err="1" smtClean="0">
                <a:cs typeface="Calibri" pitchFamily="34" charset="0"/>
              </a:rPr>
              <a:t>Boldrini–</a:t>
            </a:r>
            <a:r>
              <a:rPr lang="it-IT" sz="2200" dirty="0" smtClean="0">
                <a:cs typeface="Calibri" pitchFamily="34" charset="0"/>
              </a:rPr>
              <a:t> un  parlamento produce una cosa di portata internazionale e di spirito costituzionale.</a:t>
            </a:r>
            <a:endParaRPr lang="it-IT" sz="2200" dirty="0">
              <a:cs typeface="Calibri" pitchFamily="34" charset="0"/>
            </a:endParaRPr>
          </a:p>
        </p:txBody>
      </p:sp>
      <p:pic>
        <p:nvPicPr>
          <p:cNvPr id="4" name="Immagine 3" descr="Carta-diritti-rete-copertina-770x3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4077072"/>
            <a:ext cx="6902202" cy="268917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Risultati immagini per amore per libr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itolo 5"/>
          <p:cNvSpPr>
            <a:spLocks noGrp="1"/>
          </p:cNvSpPr>
          <p:nvPr>
            <p:ph type="ctrTitle"/>
          </p:nvPr>
        </p:nvSpPr>
        <p:spPr>
          <a:xfrm>
            <a:off x="685800" y="2130425"/>
            <a:ext cx="8206680" cy="2090663"/>
          </a:xfrm>
          <a:scene3d>
            <a:camera prst="isometricOffAxis1Right"/>
            <a:lightRig rig="threePt" dir="t"/>
          </a:scene3d>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Il testo regolativo</a:t>
            </a:r>
            <a:endParaRPr lang="it-IT" sz="5400" dirty="0">
              <a:latin typeface="+mn-lt"/>
            </a:endParaRPr>
          </a:p>
        </p:txBody>
      </p:sp>
      <p:sp>
        <p:nvSpPr>
          <p:cNvPr id="4" name="CasellaDiTesto 3"/>
          <p:cNvSpPr txBox="1"/>
          <p:nvPr/>
        </p:nvSpPr>
        <p:spPr>
          <a:xfrm>
            <a:off x="467544" y="260648"/>
            <a:ext cx="1656184" cy="523220"/>
          </a:xfrm>
          <a:prstGeom prst="rect">
            <a:avLst/>
          </a:prstGeom>
          <a:noFill/>
        </p:spPr>
        <p:txBody>
          <a:bodyPr wrap="square" rtlCol="0">
            <a:spAutoFit/>
          </a:bodyPr>
          <a:lstStyle/>
          <a:p>
            <a:r>
              <a:rPr lang="it-IT" sz="2800" b="1" dirty="0" smtClean="0"/>
              <a:t>Italiano:</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3408"/>
            <a:ext cx="8229600" cy="1143000"/>
          </a:xfrm>
        </p:spPr>
        <p:txBody>
          <a:bodyPr>
            <a:normAutofit/>
          </a:bodyPr>
          <a:lstStyle/>
          <a:p>
            <a:pPr algn="ct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Il documento</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idx="1"/>
          </p:nvPr>
        </p:nvSpPr>
        <p:spPr>
          <a:xfrm>
            <a:off x="241176" y="1124744"/>
            <a:ext cx="4834880" cy="1656184"/>
          </a:xfrm>
        </p:spPr>
        <p:txBody>
          <a:bodyPr>
            <a:noAutofit/>
          </a:bodyPr>
          <a:lstStyle/>
          <a:p>
            <a:pPr algn="ctr">
              <a:buNone/>
            </a:pPr>
            <a:r>
              <a:rPr lang="it-IT" sz="1800" dirty="0" smtClean="0">
                <a:cs typeface="Calibri" pitchFamily="34" charset="0"/>
              </a:rPr>
              <a:t>    L’Italia è il primo paese a farlo. Il documento è suddiviso in 14 punti, che verrà sottoposto al Governo, affinché promuova i principi in tutte le sedi nazionali e internazionali. La carta contiene alcune importanti novità. </a:t>
            </a:r>
            <a:endParaRPr lang="it-IT" sz="1800" dirty="0">
              <a:cs typeface="Calibri" pitchFamily="34" charset="0"/>
            </a:endParaRPr>
          </a:p>
        </p:txBody>
      </p:sp>
      <p:pic>
        <p:nvPicPr>
          <p:cNvPr id="4" name="Immagine 3" descr="governo-italian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7547" y="908720"/>
            <a:ext cx="3185532" cy="2194300"/>
          </a:xfrm>
          <a:prstGeom prst="rect">
            <a:avLst/>
          </a:prstGeom>
        </p:spPr>
      </p:pic>
      <p:sp>
        <p:nvSpPr>
          <p:cNvPr id="5" name="Rettangolo 4"/>
          <p:cNvSpPr/>
          <p:nvPr/>
        </p:nvSpPr>
        <p:spPr>
          <a:xfrm>
            <a:off x="3419872" y="3212976"/>
            <a:ext cx="2571986" cy="769441"/>
          </a:xfrm>
          <a:prstGeom prst="rect">
            <a:avLst/>
          </a:prstGeom>
        </p:spPr>
        <p:txBody>
          <a:bodyPr wrap="none">
            <a:spAutoFit/>
          </a:bodyPr>
          <a:lstStyle/>
          <a:p>
            <a:r>
              <a:rPr lang="it-IT"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Gli articoli</a:t>
            </a:r>
            <a:endParaRPr lang="it-IT" sz="4400" dirty="0"/>
          </a:p>
        </p:txBody>
      </p:sp>
      <p:sp>
        <p:nvSpPr>
          <p:cNvPr id="6" name="Rettangolo 5"/>
          <p:cNvSpPr/>
          <p:nvPr/>
        </p:nvSpPr>
        <p:spPr>
          <a:xfrm>
            <a:off x="467544" y="4077072"/>
            <a:ext cx="8352928" cy="2031325"/>
          </a:xfrm>
          <a:prstGeom prst="rect">
            <a:avLst/>
          </a:prstGeom>
        </p:spPr>
        <p:txBody>
          <a:bodyPr wrap="square">
            <a:spAutoFit/>
          </a:bodyPr>
          <a:lstStyle/>
          <a:p>
            <a:pPr algn="ctr">
              <a:buNone/>
            </a:pPr>
            <a:r>
              <a:rPr lang="it-IT" dirty="0" smtClean="0">
                <a:cs typeface="Calibri" pitchFamily="34" charset="0"/>
              </a:rPr>
              <a:t>“L’accesso a internet” –recita l’articolo 1– è un diritto fondamentale della persona e condiziona per il suo pieno sviluppo individuale e sociale” e le istituzioni (articolo 2) devono assicurare “la creazione , l’uso e la diffusione della conoscenza in rete, intesa come un bene accessibile e </a:t>
            </a:r>
            <a:r>
              <a:rPr lang="it-IT" dirty="0" err="1" smtClean="0">
                <a:cs typeface="Calibri" pitchFamily="34" charset="0"/>
              </a:rPr>
              <a:t>fluibile</a:t>
            </a:r>
            <a:r>
              <a:rPr lang="it-IT" dirty="0" smtClean="0">
                <a:cs typeface="Calibri" pitchFamily="34" charset="0"/>
              </a:rPr>
              <a:t> da parte di ogni soggetto”.  Nell’articolo 4 si chiede che i dati personali “non subiscano discriminazioni, restrizioni o interferenze”; dati che (articolo 5) devono anche poter essere accessibili, rettificabili e cancellabili (il famoso “diritto all’obbligo”, definito anche dall’articolo 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196752"/>
            <a:ext cx="4896544" cy="4708981"/>
          </a:xfrm>
          <a:prstGeom prst="rect">
            <a:avLst/>
          </a:prstGeom>
          <a:noFill/>
        </p:spPr>
        <p:txBody>
          <a:bodyPr wrap="square" rtlCol="0">
            <a:spAutoFit/>
          </a:bodyPr>
          <a:lstStyle/>
          <a:p>
            <a:r>
              <a:rPr lang="it-IT" sz="2000" dirty="0" smtClean="0">
                <a:latin typeface="Calibri" pitchFamily="34" charset="0"/>
                <a:cs typeface="Calibri" pitchFamily="34" charset="0"/>
              </a:rPr>
              <a:t>In tempo di sistemi attaccati da pirati informatici di ogni tipo (articolo 7 e 13) e anche garantita l’inviolabilità di sistemi e dispositivi. Con deroghe “possibili due soli casi e modi stabiliti dalla legge”. Se poi il diritto all’identità (articolo 9) che definisce il diritto alla “rappresentazione integrale </a:t>
            </a:r>
            <a:r>
              <a:rPr lang="it-IT" sz="2000" dirty="0" err="1" smtClean="0">
                <a:latin typeface="Calibri" pitchFamily="34" charset="0"/>
                <a:cs typeface="Calibri" pitchFamily="34" charset="0"/>
              </a:rPr>
              <a:t>integrale</a:t>
            </a:r>
            <a:r>
              <a:rPr lang="it-IT" sz="2000" dirty="0" smtClean="0">
                <a:latin typeface="Calibri" pitchFamily="34" charset="0"/>
                <a:cs typeface="Calibri" pitchFamily="34" charset="0"/>
              </a:rPr>
              <a:t> e aggiornata delle proprie identità in rete”; ma anche la protezione dell’anonimato. Ma non devono essere ammesse”limitazioni delle libertà di manifestazione del pensiero”. Infine, il Governo della rete: per regole che siano garantite per tutti, “sia a livello nazionale che internazionale”.</a:t>
            </a:r>
            <a:endParaRPr lang="it-IT" sz="2000" dirty="0">
              <a:latin typeface="Calibri" pitchFamily="34" charset="0"/>
              <a:cs typeface="Calibri" pitchFamily="34" charset="0"/>
            </a:endParaRPr>
          </a:p>
        </p:txBody>
      </p:sp>
      <p:pic>
        <p:nvPicPr>
          <p:cNvPr id="3" name="Immagine 2" descr="privacy-agenzie-viagg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556792"/>
            <a:ext cx="3810000" cy="1676400"/>
          </a:xfrm>
          <a:prstGeom prst="rect">
            <a:avLst/>
          </a:prstGeom>
        </p:spPr>
      </p:pic>
      <p:pic>
        <p:nvPicPr>
          <p:cNvPr id="4" name="Immagine 3" descr="hacker-755x49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3717032"/>
            <a:ext cx="3667695" cy="2385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9392"/>
            <a:ext cx="8229600" cy="1069848"/>
          </a:xfrm>
        </p:spPr>
        <p:txBody>
          <a:bodyPr>
            <a:normAutofit/>
          </a:bodyPr>
          <a:lstStyle/>
          <a:p>
            <a:pPr algn="ctr"/>
            <a:r>
              <a:rPr lang="it-IT"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Netiquette</a:t>
            </a: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CasellaDiTesto 2"/>
          <p:cNvSpPr txBox="1"/>
          <p:nvPr/>
        </p:nvSpPr>
        <p:spPr>
          <a:xfrm>
            <a:off x="899592" y="1124744"/>
            <a:ext cx="7632848" cy="2677656"/>
          </a:xfrm>
          <a:prstGeom prst="rect">
            <a:avLst/>
          </a:prstGeom>
          <a:noFill/>
        </p:spPr>
        <p:txBody>
          <a:bodyPr wrap="square" rtlCol="0">
            <a:spAutoFit/>
          </a:bodyPr>
          <a:lstStyle/>
          <a:p>
            <a:pPr algn="ctr"/>
            <a:r>
              <a:rPr lang="it-IT" sz="2400" dirty="0" err="1" smtClean="0">
                <a:cs typeface="Calibri" pitchFamily="34" charset="0"/>
              </a:rPr>
              <a:t>Netiquette</a:t>
            </a:r>
            <a:r>
              <a:rPr lang="it-IT" sz="2400" dirty="0" smtClean="0">
                <a:cs typeface="Calibri" pitchFamily="34" charset="0"/>
              </a:rPr>
              <a:t> è una parola che indica il galateo, ossia le regole di buona educazione, da rispettare quando si usa la rete. Deriva dalla fusione di due termini: inglese </a:t>
            </a:r>
            <a:r>
              <a:rPr lang="it-IT" sz="2400" i="1" dirty="0" smtClean="0">
                <a:cs typeface="Calibri" pitchFamily="34" charset="0"/>
              </a:rPr>
              <a:t>net</a:t>
            </a:r>
            <a:r>
              <a:rPr lang="it-IT" sz="2400" dirty="0" smtClean="0">
                <a:cs typeface="Calibri" pitchFamily="34" charset="0"/>
              </a:rPr>
              <a:t> o </a:t>
            </a:r>
            <a:r>
              <a:rPr lang="it-IT" sz="2400" i="1" dirty="0" smtClean="0">
                <a:cs typeface="Calibri" pitchFamily="34" charset="0"/>
              </a:rPr>
              <a:t>network</a:t>
            </a:r>
            <a:r>
              <a:rPr lang="it-IT" sz="2400" dirty="0" smtClean="0">
                <a:cs typeface="Calibri" pitchFamily="34" charset="0"/>
              </a:rPr>
              <a:t> , cioè rete, e il francese </a:t>
            </a:r>
            <a:r>
              <a:rPr lang="it-IT" sz="2400" i="1" dirty="0" err="1" smtClean="0">
                <a:cs typeface="Calibri" pitchFamily="34" charset="0"/>
              </a:rPr>
              <a:t>étiquette</a:t>
            </a:r>
            <a:r>
              <a:rPr lang="it-IT" sz="2400" dirty="0" smtClean="0">
                <a:cs typeface="Calibri" pitchFamily="34" charset="0"/>
              </a:rPr>
              <a:t>, cioè di buona educazione. Si tratta di regole non giuridiche, in quanto non sono previste da alcuna legge, che disciplinano il comportamento degli utenti della rete. </a:t>
            </a:r>
            <a:endParaRPr lang="it-IT" sz="2400" dirty="0">
              <a:cs typeface="Calibri" pitchFamily="34" charset="0"/>
            </a:endParaRPr>
          </a:p>
        </p:txBody>
      </p:sp>
      <p:pic>
        <p:nvPicPr>
          <p:cNvPr id="4" name="Immagine 3" descr="netiquette.jpg"/>
          <p:cNvPicPr>
            <a:picLocks noChangeAspect="1"/>
          </p:cNvPicPr>
          <p:nvPr/>
        </p:nvPicPr>
        <p:blipFill>
          <a:blip r:embed="rId2" cstate="print"/>
          <a:stretch>
            <a:fillRect/>
          </a:stretch>
        </p:blipFill>
        <p:spPr>
          <a:xfrm>
            <a:off x="2108337" y="3861048"/>
            <a:ext cx="5803824" cy="2646543"/>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15416"/>
            <a:ext cx="8229600" cy="1282154"/>
          </a:xfrm>
        </p:spPr>
        <p:txBody>
          <a:bodyPr>
            <a:noAutofit/>
          </a:bodyPr>
          <a:lstStyle/>
          <a:p>
            <a:pPr algn="ctr"/>
            <a:r>
              <a:rPr lang="it-IT" sz="5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La violazione della </a:t>
            </a:r>
            <a:r>
              <a:rPr lang="it-IT" sz="5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netiquette</a:t>
            </a:r>
            <a:r>
              <a:rPr lang="it-IT" sz="5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endParaRPr lang="it-IT" sz="5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CasellaDiTesto 3"/>
          <p:cNvSpPr txBox="1"/>
          <p:nvPr/>
        </p:nvSpPr>
        <p:spPr>
          <a:xfrm>
            <a:off x="539552" y="908720"/>
            <a:ext cx="4392488" cy="6001643"/>
          </a:xfrm>
          <a:prstGeom prst="rect">
            <a:avLst/>
          </a:prstGeom>
          <a:noFill/>
        </p:spPr>
        <p:txBody>
          <a:bodyPr wrap="square" rtlCol="0">
            <a:spAutoFit/>
          </a:bodyPr>
          <a:lstStyle/>
          <a:p>
            <a:r>
              <a:rPr lang="it-IT" sz="2400" dirty="0" smtClean="0">
                <a:cs typeface="Calibri" pitchFamily="34" charset="0"/>
              </a:rPr>
              <a:t>La violazione della </a:t>
            </a:r>
            <a:r>
              <a:rPr lang="it-IT" sz="2400" dirty="0" err="1" smtClean="0">
                <a:cs typeface="Calibri" pitchFamily="34" charset="0"/>
              </a:rPr>
              <a:t>netiquette</a:t>
            </a:r>
            <a:r>
              <a:rPr lang="it-IT" sz="2400" dirty="0" smtClean="0">
                <a:cs typeface="Calibri" pitchFamily="34" charset="0"/>
              </a:rPr>
              <a:t> non comporta sanzioni per il trasgressore, a meno che non violi e vere e proprie norme giuridiche (se agisce come uno </a:t>
            </a:r>
            <a:r>
              <a:rPr lang="it-IT" sz="2400" dirty="0" err="1" smtClean="0">
                <a:cs typeface="Calibri" pitchFamily="34" charset="0"/>
              </a:rPr>
              <a:t>stalker</a:t>
            </a:r>
            <a:r>
              <a:rPr lang="it-IT" sz="2400" dirty="0" smtClean="0">
                <a:cs typeface="Calibri" pitchFamily="34" charset="0"/>
              </a:rPr>
              <a:t> o viola il diritto di autore o la privacy altrui), bensì una generale disapprovazione da parte degli altri utenti della rete ì, che tenderanno a isolarlo, perché lo ritengono “scorretto”. In casi di gravi comportamenti e di recidive, cioè violazioni ripetute, il trasgressore è punibile con il </a:t>
            </a:r>
            <a:r>
              <a:rPr lang="it-IT" sz="2400" i="1" dirty="0" err="1" smtClean="0">
                <a:cs typeface="Calibri" pitchFamily="34" charset="0"/>
              </a:rPr>
              <a:t>ban</a:t>
            </a:r>
            <a:r>
              <a:rPr lang="it-IT" sz="2400" i="1" dirty="0" smtClean="0">
                <a:cs typeface="Calibri" pitchFamily="34" charset="0"/>
              </a:rPr>
              <a:t>, </a:t>
            </a:r>
            <a:r>
              <a:rPr lang="it-IT" sz="2400" dirty="0" smtClean="0">
                <a:cs typeface="Calibri" pitchFamily="34" charset="0"/>
              </a:rPr>
              <a:t>cioè bandire, o espellere dal gruppo.</a:t>
            </a:r>
            <a:endParaRPr lang="it-IT" sz="2400" dirty="0">
              <a:cs typeface="Calibri" pitchFamily="34" charset="0"/>
            </a:endParaRPr>
          </a:p>
        </p:txBody>
      </p:sp>
      <p:pic>
        <p:nvPicPr>
          <p:cNvPr id="5" name="Immagine 4" descr="images.png"/>
          <p:cNvPicPr>
            <a:picLocks noChangeAspect="1"/>
          </p:cNvPicPr>
          <p:nvPr/>
        </p:nvPicPr>
        <p:blipFill>
          <a:blip r:embed="rId2" cstate="print"/>
          <a:stretch>
            <a:fillRect/>
          </a:stretch>
        </p:blipFill>
        <p:spPr>
          <a:xfrm>
            <a:off x="5040560" y="2348880"/>
            <a:ext cx="3923928" cy="2436966"/>
          </a:xfrm>
          <a:prstGeom prst="rect">
            <a:avLst/>
          </a:prstGeom>
          <a:ln>
            <a:solidFill>
              <a:schemeClr val="tx1"/>
            </a:solidFill>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836712"/>
            <a:ext cx="8388424" cy="1643644"/>
          </a:xfrm>
        </p:spPr>
        <p:txBody>
          <a:bodyPr>
            <a:noAutofit/>
          </a:bodyPr>
          <a:lstStyle/>
          <a:p>
            <a:pPr algn="l"/>
            <a:r>
              <a:rPr lang="it-IT" sz="1800" dirty="0" smtClean="0">
                <a:solidFill>
                  <a:schemeClr val="tx1"/>
                </a:solidFill>
              </a:rPr>
              <a:t>Il codice della strada,nel diritto, è un complesso di norme nella forma di codice emanate per regolare la circolazione su strada dei pedoni, dei veicoli e degli animali.</a:t>
            </a:r>
            <a:endParaRPr lang="it-IT" sz="1800" dirty="0">
              <a:solidFill>
                <a:schemeClr val="tx1"/>
              </a:solidFill>
            </a:endParaRPr>
          </a:p>
        </p:txBody>
      </p:sp>
      <p:sp>
        <p:nvSpPr>
          <p:cNvPr id="2" name="Titolo 1"/>
          <p:cNvSpPr>
            <a:spLocks noGrp="1"/>
          </p:cNvSpPr>
          <p:nvPr>
            <p:ph type="ctrTitle"/>
          </p:nvPr>
        </p:nvSpPr>
        <p:spPr>
          <a:xfrm>
            <a:off x="500034" y="-273273"/>
            <a:ext cx="7772400" cy="1470025"/>
          </a:xfrm>
        </p:spPr>
        <p:txBody>
          <a:bodyPr>
            <a:norm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Il codice della strada</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1026" name="Picture 2" descr="C:\Users\classe13.classe13\Desktop\codice_della_strada_tutte_le_novita_in_arrivo_242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8" y="1844824"/>
            <a:ext cx="4491126" cy="2068281"/>
          </a:xfrm>
          <a:prstGeom prst="rect">
            <a:avLst/>
          </a:prstGeom>
          <a:noFill/>
        </p:spPr>
      </p:pic>
      <p:sp>
        <p:nvSpPr>
          <p:cNvPr id="5" name="Rettangolo 4"/>
          <p:cNvSpPr/>
          <p:nvPr/>
        </p:nvSpPr>
        <p:spPr>
          <a:xfrm>
            <a:off x="72008" y="4082296"/>
            <a:ext cx="8964488" cy="1938992"/>
          </a:xfrm>
          <a:prstGeom prst="rect">
            <a:avLst/>
          </a:prstGeom>
        </p:spPr>
        <p:txBody>
          <a:bodyPr wrap="square">
            <a:spAutoFit/>
          </a:bodyPr>
          <a:lstStyle/>
          <a:p>
            <a:pPr algn="ctr">
              <a:buNone/>
            </a:pPr>
            <a:r>
              <a:rPr lang="it-IT" sz="2000" dirty="0" smtClean="0"/>
              <a:t>Ogni stato del mondo definisce il contenuto, le modalità di esecuzione e di attuazione di tali norme in base al proprio inquinamento interno e agli accordi internazionali. Gli aspetti della circolazione che sono regolati dal codice della strada sono: L’</a:t>
            </a:r>
            <a:r>
              <a:rPr lang="it-IT" sz="2000" b="1" dirty="0" smtClean="0"/>
              <a:t>alcool</a:t>
            </a:r>
            <a:r>
              <a:rPr lang="it-IT" sz="2000" dirty="0" smtClean="0"/>
              <a:t>, gli </a:t>
            </a:r>
            <a:r>
              <a:rPr lang="it-IT" sz="2000" b="1" dirty="0" smtClean="0"/>
              <a:t>animali</a:t>
            </a:r>
            <a:r>
              <a:rPr lang="it-IT" sz="2000" dirty="0" smtClean="0"/>
              <a:t>, le </a:t>
            </a:r>
            <a:r>
              <a:rPr lang="it-IT" sz="2000" b="1" dirty="0" smtClean="0"/>
              <a:t>biciclette</a:t>
            </a:r>
            <a:r>
              <a:rPr lang="it-IT" sz="2000" dirty="0" smtClean="0"/>
              <a:t>, i </a:t>
            </a:r>
            <a:r>
              <a:rPr lang="it-IT" sz="2000" b="1" dirty="0" smtClean="0"/>
              <a:t>ciclomotori</a:t>
            </a:r>
            <a:r>
              <a:rPr lang="it-IT" sz="2000" dirty="0" smtClean="0"/>
              <a:t> e </a:t>
            </a:r>
            <a:r>
              <a:rPr lang="it-IT" sz="2000" b="1" dirty="0" err="1" smtClean="0"/>
              <a:t>minicar</a:t>
            </a:r>
            <a:r>
              <a:rPr lang="it-IT" sz="2000" b="1" dirty="0" smtClean="0"/>
              <a:t> truccati</a:t>
            </a:r>
            <a:r>
              <a:rPr lang="it-IT" sz="2000" dirty="0" smtClean="0"/>
              <a:t>, le </a:t>
            </a:r>
            <a:r>
              <a:rPr lang="it-IT" sz="2000" b="1" dirty="0" smtClean="0"/>
              <a:t>droghe</a:t>
            </a:r>
            <a:r>
              <a:rPr lang="it-IT" sz="2000" dirty="0" smtClean="0"/>
              <a:t>, la </a:t>
            </a:r>
            <a:r>
              <a:rPr lang="it-IT" sz="2000" b="1" dirty="0" smtClean="0"/>
              <a:t>guida accompagnata</a:t>
            </a:r>
            <a:r>
              <a:rPr lang="it-IT" sz="2000" dirty="0" smtClean="0"/>
              <a:t>, l’</a:t>
            </a:r>
            <a:r>
              <a:rPr lang="it-IT" sz="2000" b="1" dirty="0" smtClean="0"/>
              <a:t>obbligo di guida con lenti</a:t>
            </a:r>
            <a:r>
              <a:rPr lang="it-IT" sz="2000" dirty="0" smtClean="0"/>
              <a:t>, ‘’</a:t>
            </a:r>
            <a:r>
              <a:rPr lang="it-IT" sz="2000" b="1" dirty="0" smtClean="0"/>
              <a:t>insozzare</a:t>
            </a:r>
            <a:r>
              <a:rPr lang="it-IT" sz="2000" dirty="0" smtClean="0"/>
              <a:t>’’ </a:t>
            </a:r>
            <a:r>
              <a:rPr lang="it-IT" sz="2000" b="1" dirty="0" smtClean="0"/>
              <a:t>le strade </a:t>
            </a:r>
            <a:r>
              <a:rPr lang="it-IT" sz="2000" dirty="0" smtClean="0"/>
              <a:t>e anche </a:t>
            </a:r>
            <a:r>
              <a:rPr lang="it-IT" sz="2000" b="1" dirty="0" smtClean="0"/>
              <a:t>rispettare i pedoni</a:t>
            </a:r>
            <a:r>
              <a:rPr lang="it-IT" sz="2000" dirty="0" smtClean="0"/>
              <a:t>.</a:t>
            </a:r>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71400"/>
            <a:ext cx="7602638" cy="1754326"/>
          </a:xfrm>
          <a:prstGeom prst="rect">
            <a:avLst/>
          </a:prstGeom>
          <a:noFill/>
        </p:spPr>
        <p:txBody>
          <a:bodyPr wrap="square" rtlCol="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regole fondamentali sulla sicurezza stradale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asellaDiTesto 2"/>
          <p:cNvSpPr txBox="1"/>
          <p:nvPr/>
        </p:nvSpPr>
        <p:spPr>
          <a:xfrm>
            <a:off x="857224" y="1956896"/>
            <a:ext cx="7358114" cy="3416320"/>
          </a:xfrm>
          <a:prstGeom prst="rect">
            <a:avLst/>
          </a:prstGeom>
          <a:noFill/>
        </p:spPr>
        <p:txBody>
          <a:bodyPr wrap="square" rtlCol="0">
            <a:spAutoFit/>
          </a:bodyPr>
          <a:lstStyle/>
          <a:p>
            <a:pPr marL="342900" indent="-342900" algn="just">
              <a:buClr>
                <a:srgbClr val="002060"/>
              </a:buClr>
              <a:buFont typeface="Wingdings" pitchFamily="2" charset="2"/>
              <a:buChar char="Ø"/>
            </a:pPr>
            <a:r>
              <a:rPr lang="it-IT" sz="2400" dirty="0" smtClean="0"/>
              <a:t>Rispettare i limiti di velocità.</a:t>
            </a:r>
          </a:p>
          <a:p>
            <a:pPr marL="342900" indent="-342900" algn="just">
              <a:buClr>
                <a:srgbClr val="002060"/>
              </a:buClr>
              <a:buFont typeface="Wingdings" pitchFamily="2" charset="2"/>
              <a:buChar char="Ø"/>
            </a:pPr>
            <a:r>
              <a:rPr lang="it-IT" sz="2400" dirty="0" smtClean="0"/>
              <a:t>Rispettare i segnali stradali.</a:t>
            </a:r>
          </a:p>
          <a:p>
            <a:pPr marL="342900" indent="-342900" algn="just">
              <a:buClr>
                <a:srgbClr val="002060"/>
              </a:buClr>
              <a:buFont typeface="Wingdings" pitchFamily="2" charset="2"/>
              <a:buChar char="Ø"/>
            </a:pPr>
            <a:r>
              <a:rPr lang="it-IT" sz="2400" dirty="0" smtClean="0"/>
              <a:t>Fare sorpassi in condizioni di assoluta sicurezza.</a:t>
            </a:r>
          </a:p>
          <a:p>
            <a:pPr marL="342900" indent="-342900" algn="just">
              <a:buClr>
                <a:srgbClr val="002060"/>
              </a:buClr>
              <a:buFont typeface="Wingdings" pitchFamily="2" charset="2"/>
              <a:buChar char="Ø"/>
            </a:pPr>
            <a:r>
              <a:rPr lang="it-IT" sz="2400" dirty="0" smtClean="0"/>
              <a:t>Tenere i veicoli in ordine senza alterazione dei dispositivi che limitano l’ inquinamento.</a:t>
            </a:r>
          </a:p>
          <a:p>
            <a:pPr marL="342900" indent="-342900" algn="just">
              <a:buClr>
                <a:srgbClr val="002060"/>
              </a:buClr>
              <a:buFont typeface="Wingdings" pitchFamily="2" charset="2"/>
              <a:buChar char="Ø"/>
            </a:pPr>
            <a:r>
              <a:rPr lang="it-IT" sz="2400" dirty="0" smtClean="0"/>
              <a:t>Non usare il cellulare durante la guida del veicolo o utilizzare l’ auricolare.</a:t>
            </a:r>
          </a:p>
          <a:p>
            <a:pPr marL="342900" indent="-342900" algn="just">
              <a:buClr>
                <a:srgbClr val="002060"/>
              </a:buClr>
              <a:buFont typeface="Wingdings" pitchFamily="2" charset="2"/>
              <a:buChar char="Ø"/>
            </a:pPr>
            <a:r>
              <a:rPr lang="it-IT" sz="2400" dirty="0" smtClean="0"/>
              <a:t>E’ obbligatorio l’uso delle cinture di sicurezza nei veicoli e il casco nella guida dei ciclomotori</a:t>
            </a: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isultati immagini per francia bandie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457200" y="2430016"/>
            <a:ext cx="8229600" cy="1143000"/>
          </a:xfrm>
        </p:spPr>
        <p:txBody>
          <a:bodyPr>
            <a:noAutofit/>
            <a:scene3d>
              <a:camera prst="isometricOffAxis1Right"/>
              <a:lightRig rig="threePt" dir="t"/>
            </a:scene3d>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panneaux routiers de prescription </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CasellaDiTesto 3"/>
          <p:cNvSpPr txBox="1"/>
          <p:nvPr/>
        </p:nvSpPr>
        <p:spPr>
          <a:xfrm>
            <a:off x="251520" y="0"/>
            <a:ext cx="2232248" cy="523220"/>
          </a:xfrm>
          <a:prstGeom prst="rect">
            <a:avLst/>
          </a:prstGeom>
          <a:noFill/>
        </p:spPr>
        <p:txBody>
          <a:bodyPr wrap="square" rtlCol="0">
            <a:spAutoFit/>
          </a:bodyPr>
          <a:lstStyle/>
          <a:p>
            <a:r>
              <a:rPr lang="it-IT" sz="2800" b="1" dirty="0" smtClean="0"/>
              <a:t>Francese:</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83568" y="44624"/>
            <a:ext cx="7467600" cy="864096"/>
          </a:xfrm>
        </p:spPr>
        <p:txBody>
          <a:bodyPr>
            <a:noAutofit/>
          </a:bodyPr>
          <a:lstStyle/>
          <a:p>
            <a:pPr algn="ctr">
              <a:buNone/>
            </a:pPr>
            <a:r>
              <a:rPr lang="it-IT" sz="2400" dirty="0" smtClean="0"/>
              <a:t>Les panneaux routiers de </a:t>
            </a:r>
            <a:r>
              <a:rPr lang="it-IT" sz="2400" dirty="0" err="1" smtClean="0"/>
              <a:t>préscription</a:t>
            </a:r>
            <a:r>
              <a:rPr lang="it-IT" sz="2400" dirty="0" smtClean="0"/>
              <a:t> </a:t>
            </a:r>
            <a:r>
              <a:rPr lang="it-IT" sz="2400" dirty="0" err="1" smtClean="0"/>
              <a:t>doivent</a:t>
            </a:r>
            <a:r>
              <a:rPr lang="it-IT" sz="2400" dirty="0" smtClean="0"/>
              <a:t> </a:t>
            </a:r>
            <a:r>
              <a:rPr lang="it-IT" sz="2400" dirty="0" err="1" smtClean="0"/>
              <a:t>être</a:t>
            </a:r>
            <a:r>
              <a:rPr lang="it-IT" sz="2400" dirty="0" smtClean="0"/>
              <a:t> </a:t>
            </a:r>
            <a:r>
              <a:rPr lang="it-IT" sz="2400" dirty="0" err="1" smtClean="0"/>
              <a:t>toujours</a:t>
            </a:r>
            <a:r>
              <a:rPr lang="it-IT" sz="2400" dirty="0" smtClean="0"/>
              <a:t> </a:t>
            </a:r>
            <a:r>
              <a:rPr lang="it-IT" sz="2400" dirty="0" err="1" smtClean="0"/>
              <a:t>respectés</a:t>
            </a:r>
            <a:r>
              <a:rPr lang="it-IT" sz="2400" dirty="0" smtClean="0"/>
              <a:t> </a:t>
            </a:r>
            <a:r>
              <a:rPr lang="it-IT" sz="2400" dirty="0" err="1" smtClean="0"/>
              <a:t>soit</a:t>
            </a:r>
            <a:r>
              <a:rPr lang="it-IT" sz="2400" dirty="0" smtClean="0"/>
              <a:t> par </a:t>
            </a:r>
            <a:r>
              <a:rPr lang="it-IT" sz="2400" dirty="0" err="1" smtClean="0"/>
              <a:t>les</a:t>
            </a:r>
            <a:r>
              <a:rPr lang="it-IT" sz="2400" dirty="0" smtClean="0"/>
              <a:t> </a:t>
            </a:r>
            <a:r>
              <a:rPr lang="it-IT" sz="2400" dirty="0" err="1" smtClean="0"/>
              <a:t>conducteurs</a:t>
            </a:r>
            <a:r>
              <a:rPr lang="it-IT" sz="2400" dirty="0" smtClean="0"/>
              <a:t> </a:t>
            </a:r>
            <a:r>
              <a:rPr lang="it-IT" sz="2400" dirty="0" err="1" smtClean="0"/>
              <a:t>que</a:t>
            </a:r>
            <a:r>
              <a:rPr lang="it-IT" sz="2400" dirty="0" smtClean="0"/>
              <a:t> par </a:t>
            </a:r>
            <a:r>
              <a:rPr lang="it-IT" sz="2400" dirty="0" err="1" smtClean="0"/>
              <a:t>les</a:t>
            </a:r>
            <a:r>
              <a:rPr lang="it-IT" sz="2400" dirty="0" smtClean="0"/>
              <a:t> </a:t>
            </a:r>
            <a:r>
              <a:rPr lang="it-IT" sz="2400" dirty="0" err="1" smtClean="0"/>
              <a:t>piétons</a:t>
            </a:r>
            <a:r>
              <a:rPr lang="it-IT" sz="2400" dirty="0" smtClean="0"/>
              <a:t>. </a:t>
            </a:r>
            <a:endParaRPr lang="it-IT" sz="2400" dirty="0"/>
          </a:p>
        </p:txBody>
      </p:sp>
      <p:pic>
        <p:nvPicPr>
          <p:cNvPr id="4" name="Immagine 3" descr="images (1).png"/>
          <p:cNvPicPr>
            <a:picLocks noChangeAspect="1"/>
          </p:cNvPicPr>
          <p:nvPr/>
        </p:nvPicPr>
        <p:blipFill>
          <a:blip r:embed="rId2" cstate="print"/>
          <a:stretch>
            <a:fillRect/>
          </a:stretch>
        </p:blipFill>
        <p:spPr>
          <a:xfrm>
            <a:off x="6457318" y="873266"/>
            <a:ext cx="1643074" cy="3275814"/>
          </a:xfrm>
          <a:prstGeom prst="rect">
            <a:avLst/>
          </a:prstGeom>
          <a:ln>
            <a:solidFill>
              <a:schemeClr val="tx1"/>
            </a:solidFill>
          </a:ln>
        </p:spPr>
      </p:pic>
      <p:pic>
        <p:nvPicPr>
          <p:cNvPr id="5" name="Immagine 4" descr="diviet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980728"/>
            <a:ext cx="1836779" cy="1350000"/>
          </a:xfrm>
          <a:prstGeom prst="rect">
            <a:avLst/>
          </a:prstGeom>
        </p:spPr>
      </p:pic>
      <p:sp>
        <p:nvSpPr>
          <p:cNvPr id="6" name="CasellaDiTesto 5"/>
          <p:cNvSpPr txBox="1"/>
          <p:nvPr/>
        </p:nvSpPr>
        <p:spPr>
          <a:xfrm>
            <a:off x="611560" y="2348880"/>
            <a:ext cx="2571768" cy="400110"/>
          </a:xfrm>
          <a:prstGeom prst="rect">
            <a:avLst/>
          </a:prstGeom>
          <a:noFill/>
        </p:spPr>
        <p:txBody>
          <a:bodyPr wrap="square" rtlCol="0">
            <a:spAutoFit/>
          </a:bodyPr>
          <a:lstStyle/>
          <a:p>
            <a:r>
              <a:rPr lang="it-IT" sz="2000" b="1" dirty="0" smtClean="0">
                <a:latin typeface="Calibri" pitchFamily="34" charset="0"/>
              </a:rPr>
              <a:t>Divieto</a:t>
            </a:r>
            <a:r>
              <a:rPr lang="it-IT" dirty="0" smtClean="0"/>
              <a:t> </a:t>
            </a:r>
            <a:endParaRPr lang="it-IT" dirty="0"/>
          </a:p>
        </p:txBody>
      </p:sp>
      <p:sp>
        <p:nvSpPr>
          <p:cNvPr id="7" name="CasellaDiTesto 6"/>
          <p:cNvSpPr txBox="1"/>
          <p:nvPr/>
        </p:nvSpPr>
        <p:spPr>
          <a:xfrm>
            <a:off x="6516216" y="4149080"/>
            <a:ext cx="1571636" cy="400110"/>
          </a:xfrm>
          <a:prstGeom prst="rect">
            <a:avLst/>
          </a:prstGeom>
          <a:noFill/>
        </p:spPr>
        <p:txBody>
          <a:bodyPr wrap="square" rtlCol="0">
            <a:spAutoFit/>
          </a:bodyPr>
          <a:lstStyle/>
          <a:p>
            <a:r>
              <a:rPr lang="it-IT" sz="2000" b="1" dirty="0" smtClean="0">
                <a:latin typeface="Calibri" pitchFamily="34" charset="0"/>
              </a:rPr>
              <a:t>Obbligo</a:t>
            </a:r>
            <a:r>
              <a:rPr lang="it-IT" dirty="0" smtClean="0"/>
              <a:t> </a:t>
            </a:r>
            <a:endParaRPr lang="it-IT" dirty="0"/>
          </a:p>
        </p:txBody>
      </p:sp>
      <p:sp>
        <p:nvSpPr>
          <p:cNvPr id="8" name="Rettangolo 7"/>
          <p:cNvSpPr/>
          <p:nvPr/>
        </p:nvSpPr>
        <p:spPr>
          <a:xfrm>
            <a:off x="539552" y="3068960"/>
            <a:ext cx="3902094" cy="584775"/>
          </a:xfrm>
          <a:prstGeom prst="rect">
            <a:avLst/>
          </a:prstGeom>
        </p:spPr>
        <p:txBody>
          <a:bodyPr wrap="none">
            <a:spAutoFit/>
          </a:bodyPr>
          <a:lstStyle/>
          <a:p>
            <a:r>
              <a:rPr lang="it-IT"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Signaux</a:t>
            </a: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 d’</a:t>
            </a:r>
            <a:r>
              <a:rPr lang="it-IT"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interdiction</a:t>
            </a:r>
            <a:endParaRPr lang="it-IT" sz="3200" dirty="0"/>
          </a:p>
        </p:txBody>
      </p:sp>
      <p:pic>
        <p:nvPicPr>
          <p:cNvPr id="9" name="Segnaposto contenuto 3" descr="B0.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717032"/>
            <a:ext cx="1350000" cy="1350000"/>
          </a:xfrm>
          <a:prstGeom prst="rect">
            <a:avLst/>
          </a:prstGeom>
        </p:spPr>
      </p:pic>
      <p:pic>
        <p:nvPicPr>
          <p:cNvPr id="10" name="Segnaposto contenuto 3" descr="B1.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5157192"/>
            <a:ext cx="1350000" cy="1350000"/>
          </a:xfrm>
          <a:prstGeom prst="rect">
            <a:avLst/>
          </a:prstGeom>
        </p:spPr>
      </p:pic>
      <p:sp>
        <p:nvSpPr>
          <p:cNvPr id="11" name="CasellaDiTesto 10"/>
          <p:cNvSpPr txBox="1"/>
          <p:nvPr/>
        </p:nvSpPr>
        <p:spPr>
          <a:xfrm>
            <a:off x="1907704" y="3933056"/>
            <a:ext cx="2448272" cy="1015663"/>
          </a:xfrm>
          <a:prstGeom prst="rect">
            <a:avLst/>
          </a:prstGeom>
          <a:noFill/>
        </p:spPr>
        <p:txBody>
          <a:bodyPr wrap="square" rtlCol="0">
            <a:spAutoFit/>
          </a:bodyPr>
          <a:lstStyle/>
          <a:p>
            <a:r>
              <a:rPr lang="it-IT" sz="2000" dirty="0" err="1" smtClean="0">
                <a:cs typeface="Calibri" pitchFamily="34" charset="0"/>
              </a:rPr>
              <a:t>Circulation</a:t>
            </a:r>
            <a:r>
              <a:rPr lang="it-IT" sz="2000" dirty="0" smtClean="0">
                <a:cs typeface="Calibri" pitchFamily="34" charset="0"/>
              </a:rPr>
              <a:t> interdite à tout </a:t>
            </a:r>
            <a:r>
              <a:rPr lang="it-IT" sz="2000" dirty="0" err="1" smtClean="0">
                <a:cs typeface="Calibri" pitchFamily="34" charset="0"/>
              </a:rPr>
              <a:t>véhicule</a:t>
            </a:r>
            <a:r>
              <a:rPr lang="it-IT" sz="2000" dirty="0" smtClean="0">
                <a:cs typeface="Calibri" pitchFamily="34" charset="0"/>
              </a:rPr>
              <a:t> </a:t>
            </a:r>
            <a:r>
              <a:rPr lang="it-IT" sz="2000" dirty="0" err="1" smtClean="0">
                <a:cs typeface="Calibri" pitchFamily="34" charset="0"/>
              </a:rPr>
              <a:t>dans</a:t>
            </a:r>
            <a:r>
              <a:rPr lang="it-IT" sz="2000" dirty="0" smtClean="0">
                <a:cs typeface="Calibri" pitchFamily="34" charset="0"/>
              </a:rPr>
              <a:t> </a:t>
            </a:r>
            <a:r>
              <a:rPr lang="it-IT" sz="2000" dirty="0" err="1" smtClean="0">
                <a:cs typeface="Calibri" pitchFamily="34" charset="0"/>
              </a:rPr>
              <a:t>les</a:t>
            </a:r>
            <a:r>
              <a:rPr lang="it-IT" sz="2000" dirty="0" smtClean="0">
                <a:cs typeface="Calibri" pitchFamily="34" charset="0"/>
              </a:rPr>
              <a:t> </a:t>
            </a:r>
            <a:r>
              <a:rPr lang="it-IT" sz="2000" dirty="0" err="1" smtClean="0">
                <a:cs typeface="Calibri" pitchFamily="34" charset="0"/>
              </a:rPr>
              <a:t>deux</a:t>
            </a:r>
            <a:r>
              <a:rPr lang="it-IT" sz="2000" dirty="0" smtClean="0">
                <a:cs typeface="Calibri" pitchFamily="34" charset="0"/>
              </a:rPr>
              <a:t> </a:t>
            </a:r>
            <a:r>
              <a:rPr lang="it-IT" sz="2000" dirty="0" err="1" smtClean="0">
                <a:cs typeface="Calibri" pitchFamily="34" charset="0"/>
              </a:rPr>
              <a:t>sens</a:t>
            </a:r>
            <a:r>
              <a:rPr lang="it-IT" sz="2000" dirty="0" smtClean="0">
                <a:cs typeface="Calibri" pitchFamily="34" charset="0"/>
              </a:rPr>
              <a:t>.</a:t>
            </a:r>
            <a:endParaRPr lang="it-IT" sz="2000" dirty="0">
              <a:cs typeface="Calibri" pitchFamily="34" charset="0"/>
            </a:endParaRPr>
          </a:p>
        </p:txBody>
      </p:sp>
      <p:sp>
        <p:nvSpPr>
          <p:cNvPr id="12" name="Rettangolo 11"/>
          <p:cNvSpPr/>
          <p:nvPr/>
        </p:nvSpPr>
        <p:spPr>
          <a:xfrm>
            <a:off x="1979712" y="5589240"/>
            <a:ext cx="3967817" cy="400110"/>
          </a:xfrm>
          <a:prstGeom prst="rect">
            <a:avLst/>
          </a:prstGeom>
        </p:spPr>
        <p:txBody>
          <a:bodyPr wrap="none">
            <a:spAutoFit/>
          </a:bodyPr>
          <a:lstStyle/>
          <a:p>
            <a:r>
              <a:rPr lang="it-IT" sz="2000" dirty="0" err="1" smtClean="0">
                <a:cs typeface="Calibri" pitchFamily="34" charset="0"/>
              </a:rPr>
              <a:t>Panneau</a:t>
            </a:r>
            <a:r>
              <a:rPr lang="it-IT" sz="2000" dirty="0" smtClean="0">
                <a:cs typeface="Calibri" pitchFamily="34" charset="0"/>
              </a:rPr>
              <a:t> </a:t>
            </a:r>
            <a:r>
              <a:rPr lang="it-IT" sz="2000" dirty="0" err="1" smtClean="0">
                <a:cs typeface="Calibri" pitchFamily="34" charset="0"/>
              </a:rPr>
              <a:t>sens</a:t>
            </a:r>
            <a:r>
              <a:rPr lang="it-IT" sz="2000" dirty="0" smtClean="0">
                <a:cs typeface="Calibri" pitchFamily="34" charset="0"/>
              </a:rPr>
              <a:t> </a:t>
            </a:r>
            <a:r>
              <a:rPr lang="it-IT" sz="2000" dirty="0" err="1" smtClean="0">
                <a:cs typeface="Calibri" pitchFamily="34" charset="0"/>
              </a:rPr>
              <a:t>interdit</a:t>
            </a:r>
            <a:r>
              <a:rPr lang="it-IT" sz="2000" dirty="0" smtClean="0">
                <a:cs typeface="Calibri" pitchFamily="34" charset="0"/>
              </a:rPr>
              <a:t> à tout </a:t>
            </a:r>
            <a:r>
              <a:rPr lang="it-IT" sz="2000" dirty="0" err="1" smtClean="0">
                <a:cs typeface="Calibri" pitchFamily="34" charset="0"/>
              </a:rPr>
              <a:t>véhicle</a:t>
            </a:r>
            <a:r>
              <a:rPr lang="it-IT" sz="2000" dirty="0" smtClean="0">
                <a:cs typeface="Calibri" pitchFamily="34" charset="0"/>
              </a:rPr>
              <a:t> </a:t>
            </a:r>
            <a:endParaRPr lang="it-IT" sz="2000" dirty="0">
              <a:cs typeface="Calibri"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Grande-3574-panneau-prescription-type-bk-bk2a.net.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917744" y="836712"/>
            <a:ext cx="1350000" cy="1350000"/>
          </a:xfrm>
        </p:spPr>
      </p:pic>
      <p:pic>
        <p:nvPicPr>
          <p:cNvPr id="6" name="Immagine 5" descr="749a6d50d34967410abd6800a95b76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4048" y="1018349"/>
            <a:ext cx="1350000" cy="1186515"/>
          </a:xfrm>
          <a:prstGeom prst="rect">
            <a:avLst/>
          </a:prstGeom>
          <a:noFill/>
          <a:ln>
            <a:noFill/>
          </a:ln>
        </p:spPr>
      </p:pic>
      <p:pic>
        <p:nvPicPr>
          <p:cNvPr id="7" name="Immagine 6" descr="749a6d50d34967410abd6800a95b762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092280" y="764704"/>
            <a:ext cx="1296144" cy="1108511"/>
          </a:xfrm>
          <a:prstGeom prst="rect">
            <a:avLst/>
          </a:prstGeom>
        </p:spPr>
      </p:pic>
      <p:sp>
        <p:nvSpPr>
          <p:cNvPr id="8" name="Rettangolo 7"/>
          <p:cNvSpPr/>
          <p:nvPr/>
        </p:nvSpPr>
        <p:spPr>
          <a:xfrm>
            <a:off x="179512" y="2348880"/>
            <a:ext cx="2714645" cy="1015663"/>
          </a:xfrm>
          <a:prstGeom prst="rect">
            <a:avLst/>
          </a:prstGeom>
        </p:spPr>
        <p:txBody>
          <a:bodyPr wrap="square">
            <a:spAutoFit/>
          </a:bodyPr>
          <a:lstStyle/>
          <a:p>
            <a:pPr algn="ctr"/>
            <a:r>
              <a:rPr lang="fr-FR" sz="2000" dirty="0" smtClean="0"/>
              <a:t> Interdiction de tourner à gauche à la prochaine intersection</a:t>
            </a:r>
            <a:endParaRPr lang="it-IT" sz="2000" dirty="0"/>
          </a:p>
        </p:txBody>
      </p:sp>
      <p:sp>
        <p:nvSpPr>
          <p:cNvPr id="12" name="Rettangolo 11"/>
          <p:cNvSpPr/>
          <p:nvPr/>
        </p:nvSpPr>
        <p:spPr>
          <a:xfrm>
            <a:off x="2843808" y="2350621"/>
            <a:ext cx="3214710" cy="1015663"/>
          </a:xfrm>
          <a:prstGeom prst="rect">
            <a:avLst/>
          </a:prstGeom>
        </p:spPr>
        <p:txBody>
          <a:bodyPr wrap="square">
            <a:spAutoFit/>
          </a:bodyPr>
          <a:lstStyle/>
          <a:p>
            <a:pPr algn="ctr"/>
            <a:r>
              <a:rPr lang="fr-FR" sz="2000" dirty="0" smtClean="0"/>
              <a:t>Interdiction </a:t>
            </a:r>
            <a:r>
              <a:rPr lang="fr-FR" sz="2000" dirty="0" err="1" smtClean="0"/>
              <a:t>detourner</a:t>
            </a:r>
            <a:r>
              <a:rPr lang="fr-FR" sz="2000" dirty="0" smtClean="0"/>
              <a:t> à droite à la prochaine intersection</a:t>
            </a:r>
            <a:endParaRPr lang="it-IT" sz="2000" dirty="0"/>
          </a:p>
        </p:txBody>
      </p:sp>
      <p:sp>
        <p:nvSpPr>
          <p:cNvPr id="13" name="Rettangolo 12"/>
          <p:cNvSpPr/>
          <p:nvPr/>
        </p:nvSpPr>
        <p:spPr>
          <a:xfrm>
            <a:off x="6228184" y="1988840"/>
            <a:ext cx="2928990" cy="1323439"/>
          </a:xfrm>
          <a:prstGeom prst="rect">
            <a:avLst/>
          </a:prstGeom>
        </p:spPr>
        <p:txBody>
          <a:bodyPr wrap="square">
            <a:spAutoFit/>
          </a:bodyPr>
          <a:lstStyle/>
          <a:p>
            <a:pPr algn="ctr"/>
            <a:r>
              <a:rPr lang="fr-FR" sz="2000" dirty="0" smtClean="0"/>
              <a:t>Interdiction de faire demi-tour sur la route suivie jusqu’à la prochaine intersection</a:t>
            </a:r>
            <a:endParaRPr lang="it-IT" sz="2000" dirty="0"/>
          </a:p>
        </p:txBody>
      </p:sp>
      <p:pic>
        <p:nvPicPr>
          <p:cNvPr id="10" name="Segnaposto contenuto 4" descr="749a6d50d34967410abd6800a95b762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93808" y="3789040"/>
            <a:ext cx="1350000" cy="1296664"/>
          </a:xfrm>
          <a:prstGeom prst="rect">
            <a:avLst/>
          </a:prstGeom>
        </p:spPr>
      </p:pic>
      <p:sp>
        <p:nvSpPr>
          <p:cNvPr id="11" name="Rettangolo 10"/>
          <p:cNvSpPr/>
          <p:nvPr/>
        </p:nvSpPr>
        <p:spPr>
          <a:xfrm>
            <a:off x="611560" y="5157192"/>
            <a:ext cx="3096344" cy="1323439"/>
          </a:xfrm>
          <a:prstGeom prst="rect">
            <a:avLst/>
          </a:prstGeom>
        </p:spPr>
        <p:txBody>
          <a:bodyPr wrap="square">
            <a:spAutoFit/>
          </a:bodyPr>
          <a:lstStyle/>
          <a:p>
            <a:pPr algn="ctr"/>
            <a:r>
              <a:rPr lang="fr-FR" sz="2000" dirty="0" smtClean="0"/>
              <a:t>Interdiction de dépasser tous les véhicules à moteur autres que ceux à deux roues sans side-car</a:t>
            </a:r>
            <a:endParaRPr lang="it-IT" sz="2000" dirty="0"/>
          </a:p>
        </p:txBody>
      </p:sp>
      <p:pic>
        <p:nvPicPr>
          <p:cNvPr id="14" name="Immagine 13" descr="imag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6176" y="3717032"/>
            <a:ext cx="1350000" cy="1350000"/>
          </a:xfrm>
          <a:prstGeom prst="rect">
            <a:avLst/>
          </a:prstGeom>
        </p:spPr>
      </p:pic>
      <p:sp>
        <p:nvSpPr>
          <p:cNvPr id="15" name="Rettangolo 14"/>
          <p:cNvSpPr/>
          <p:nvPr/>
        </p:nvSpPr>
        <p:spPr>
          <a:xfrm>
            <a:off x="5148064" y="5229200"/>
            <a:ext cx="3514232" cy="400110"/>
          </a:xfrm>
          <a:prstGeom prst="rect">
            <a:avLst/>
          </a:prstGeom>
        </p:spPr>
        <p:txBody>
          <a:bodyPr wrap="none">
            <a:spAutoFit/>
          </a:bodyPr>
          <a:lstStyle/>
          <a:p>
            <a:r>
              <a:rPr lang="fr-FR" sz="2000" dirty="0" smtClean="0"/>
              <a:t>Arrêt et stationnement interdits</a:t>
            </a:r>
            <a:endParaRPr lang="it-IT" sz="20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500"/>
                                        <p:tgtEl>
                                          <p:spTgt spid="6"/>
                                        </p:tgtEl>
                                      </p:cBhvr>
                                    </p:animEffect>
                                  </p:childTnLst>
                                </p:cTn>
                              </p:par>
                            </p:childTnLst>
                          </p:cTn>
                        </p:par>
                        <p:par>
                          <p:cTn id="12" fill="hold">
                            <p:stCondLst>
                              <p:cond delay="1000"/>
                            </p:stCondLst>
                            <p:childTnLst>
                              <p:par>
                                <p:cTn id="13" presetID="16" presetClass="entr" presetSubtype="2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24"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B21-1.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268760"/>
            <a:ext cx="1440160" cy="1440160"/>
          </a:xfrm>
          <a:prstGeom prst="rect">
            <a:avLst/>
          </a:prstGeom>
        </p:spPr>
      </p:pic>
      <p:pic>
        <p:nvPicPr>
          <p:cNvPr id="7" name="Immagine 6" descr="B21d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3645024"/>
            <a:ext cx="1440160" cy="1440160"/>
          </a:xfrm>
          <a:prstGeom prst="rect">
            <a:avLst/>
          </a:prstGeom>
        </p:spPr>
      </p:pic>
      <p:pic>
        <p:nvPicPr>
          <p:cNvPr id="9" name="Immagine 8" descr="b21-z.gif"/>
          <p:cNvPicPr>
            <a:picLocks noChangeAspect="1"/>
          </p:cNvPicPr>
          <p:nvPr/>
        </p:nvPicPr>
        <p:blipFill>
          <a:blip r:embed="rId4" cstate="email">
            <a:extLst>
              <a:ext uri="{28A0092B-C50C-407E-A947-70E740481C1C}">
                <a14:useLocalDpi xmlns:a14="http://schemas.microsoft.com/office/drawing/2010/main"/>
              </a:ext>
            </a:extLst>
          </a:blip>
          <a:srcRect l="59072" t="21613" r="18248" b="55976"/>
          <a:stretch>
            <a:fillRect/>
          </a:stretch>
        </p:blipFill>
        <p:spPr>
          <a:xfrm>
            <a:off x="6500826" y="3500438"/>
            <a:ext cx="1656184" cy="1656184"/>
          </a:xfrm>
          <a:prstGeom prst="rect">
            <a:avLst/>
          </a:prstGeom>
        </p:spPr>
      </p:pic>
      <p:pic>
        <p:nvPicPr>
          <p:cNvPr id="12" name="Immagine 11" descr="b21-z.gif"/>
          <p:cNvPicPr>
            <a:picLocks noChangeAspect="1"/>
          </p:cNvPicPr>
          <p:nvPr/>
        </p:nvPicPr>
        <p:blipFill>
          <a:blip r:embed="rId4" cstate="email">
            <a:extLst>
              <a:ext uri="{28A0092B-C50C-407E-A947-70E740481C1C}">
                <a14:useLocalDpi xmlns:a14="http://schemas.microsoft.com/office/drawing/2010/main"/>
              </a:ext>
            </a:extLst>
          </a:blip>
          <a:srcRect l="80135" b="81280"/>
          <a:stretch>
            <a:fillRect/>
          </a:stretch>
        </p:blipFill>
        <p:spPr>
          <a:xfrm>
            <a:off x="6516216" y="1196752"/>
            <a:ext cx="1510175" cy="1440160"/>
          </a:xfrm>
          <a:prstGeom prst="rect">
            <a:avLst/>
          </a:prstGeom>
        </p:spPr>
      </p:pic>
      <p:pic>
        <p:nvPicPr>
          <p:cNvPr id="14" name="Immagine 13" descr="b21-z.gif"/>
          <p:cNvPicPr>
            <a:picLocks noChangeAspect="1"/>
          </p:cNvPicPr>
          <p:nvPr/>
        </p:nvPicPr>
        <p:blipFill>
          <a:blip r:embed="rId4" cstate="email">
            <a:extLst>
              <a:ext uri="{28A0092B-C50C-407E-A947-70E740481C1C}">
                <a14:useLocalDpi xmlns:a14="http://schemas.microsoft.com/office/drawing/2010/main"/>
              </a:ext>
            </a:extLst>
          </a:blip>
          <a:srcRect l="80135" t="22411" b="56672"/>
          <a:stretch>
            <a:fillRect/>
          </a:stretch>
        </p:blipFill>
        <p:spPr>
          <a:xfrm>
            <a:off x="3714744" y="3500438"/>
            <a:ext cx="1512168" cy="1611324"/>
          </a:xfrm>
          <a:prstGeom prst="rect">
            <a:avLst/>
          </a:prstGeom>
        </p:spPr>
      </p:pic>
      <p:pic>
        <p:nvPicPr>
          <p:cNvPr id="15" name="Immagine 14" descr="image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3928" y="1268760"/>
            <a:ext cx="1368152" cy="1368152"/>
          </a:xfrm>
          <a:prstGeom prst="rect">
            <a:avLst/>
          </a:prstGeom>
        </p:spPr>
      </p:pic>
      <p:sp>
        <p:nvSpPr>
          <p:cNvPr id="19" name="Rettangolo 18"/>
          <p:cNvSpPr/>
          <p:nvPr/>
        </p:nvSpPr>
        <p:spPr>
          <a:xfrm>
            <a:off x="1691680" y="-99392"/>
            <a:ext cx="5960286" cy="923330"/>
          </a:xfrm>
          <a:prstGeom prst="rect">
            <a:avLst/>
          </a:prstGeom>
        </p:spPr>
        <p:txBody>
          <a:bodyPr wrap="none">
            <a:spAutoFit/>
          </a:bodyPr>
          <a:lstStyle/>
          <a:p>
            <a:pPr algn="ctr"/>
            <a:r>
              <a:rPr lang="it-IT"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Signaux</a:t>
            </a: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 d’</a:t>
            </a:r>
            <a:r>
              <a:rPr lang="it-IT"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obligation</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endParaRPr>
          </a:p>
        </p:txBody>
      </p:sp>
      <p:sp>
        <p:nvSpPr>
          <p:cNvPr id="24" name="Rettangolo 23"/>
          <p:cNvSpPr/>
          <p:nvPr/>
        </p:nvSpPr>
        <p:spPr>
          <a:xfrm>
            <a:off x="500034" y="2643182"/>
            <a:ext cx="2428892" cy="923330"/>
          </a:xfrm>
          <a:prstGeom prst="rect">
            <a:avLst/>
          </a:prstGeom>
        </p:spPr>
        <p:txBody>
          <a:bodyPr wrap="square">
            <a:spAutoFit/>
          </a:bodyPr>
          <a:lstStyle/>
          <a:p>
            <a:r>
              <a:rPr lang="fr-FR" dirty="0" smtClean="0"/>
              <a:t>Obligation de tourner à droite avant le panneau</a:t>
            </a:r>
            <a:endParaRPr lang="it-IT" dirty="0"/>
          </a:p>
        </p:txBody>
      </p:sp>
      <p:sp>
        <p:nvSpPr>
          <p:cNvPr id="25" name="Rettangolo 24"/>
          <p:cNvSpPr/>
          <p:nvPr/>
        </p:nvSpPr>
        <p:spPr>
          <a:xfrm>
            <a:off x="3214678" y="2643182"/>
            <a:ext cx="2786082" cy="923330"/>
          </a:xfrm>
          <a:prstGeom prst="rect">
            <a:avLst/>
          </a:prstGeom>
        </p:spPr>
        <p:txBody>
          <a:bodyPr wrap="square">
            <a:spAutoFit/>
          </a:bodyPr>
          <a:lstStyle/>
          <a:p>
            <a:r>
              <a:rPr lang="fr-FR" dirty="0" smtClean="0"/>
              <a:t>Obligation de tourner à gauche avant le panneau</a:t>
            </a:r>
            <a:endParaRPr lang="it-IT" dirty="0"/>
          </a:p>
        </p:txBody>
      </p:sp>
      <p:sp>
        <p:nvSpPr>
          <p:cNvPr id="26" name="Rettangolo 25"/>
          <p:cNvSpPr/>
          <p:nvPr/>
        </p:nvSpPr>
        <p:spPr>
          <a:xfrm>
            <a:off x="6072134" y="2571744"/>
            <a:ext cx="2786146" cy="923330"/>
          </a:xfrm>
          <a:prstGeom prst="rect">
            <a:avLst/>
          </a:prstGeom>
        </p:spPr>
        <p:txBody>
          <a:bodyPr wrap="square">
            <a:spAutoFit/>
          </a:bodyPr>
          <a:lstStyle/>
          <a:p>
            <a:r>
              <a:rPr lang="fr-FR" dirty="0" smtClean="0"/>
              <a:t>Direction obligatoire à la prochaine intersection : tout droit</a:t>
            </a:r>
            <a:endParaRPr lang="it-IT" dirty="0"/>
          </a:p>
        </p:txBody>
      </p:sp>
      <p:sp>
        <p:nvSpPr>
          <p:cNvPr id="27" name="Rettangolo 26"/>
          <p:cNvSpPr/>
          <p:nvPr/>
        </p:nvSpPr>
        <p:spPr>
          <a:xfrm>
            <a:off x="428596" y="5072074"/>
            <a:ext cx="2571768" cy="1200329"/>
          </a:xfrm>
          <a:prstGeom prst="rect">
            <a:avLst/>
          </a:prstGeom>
        </p:spPr>
        <p:txBody>
          <a:bodyPr wrap="square">
            <a:spAutoFit/>
          </a:bodyPr>
          <a:lstStyle/>
          <a:p>
            <a:r>
              <a:rPr lang="fr-FR" dirty="0" smtClean="0"/>
              <a:t>Directions obligatoires à la prochaine intersection : tout droit ou à droite</a:t>
            </a:r>
            <a:endParaRPr lang="it-IT" dirty="0"/>
          </a:p>
        </p:txBody>
      </p:sp>
      <p:sp>
        <p:nvSpPr>
          <p:cNvPr id="28" name="Rettangolo 27"/>
          <p:cNvSpPr/>
          <p:nvPr/>
        </p:nvSpPr>
        <p:spPr>
          <a:xfrm>
            <a:off x="3143240" y="5072074"/>
            <a:ext cx="3000396" cy="923330"/>
          </a:xfrm>
          <a:prstGeom prst="rect">
            <a:avLst/>
          </a:prstGeom>
        </p:spPr>
        <p:txBody>
          <a:bodyPr wrap="square">
            <a:spAutoFit/>
          </a:bodyPr>
          <a:lstStyle/>
          <a:p>
            <a:r>
              <a:rPr lang="fr-FR" dirty="0" smtClean="0"/>
              <a:t>Directions obligatoires à la prochaine intersection : à droite ou à gauche</a:t>
            </a:r>
            <a:endParaRPr lang="it-IT" dirty="0"/>
          </a:p>
        </p:txBody>
      </p:sp>
      <p:sp>
        <p:nvSpPr>
          <p:cNvPr id="29" name="Rettangolo 28"/>
          <p:cNvSpPr/>
          <p:nvPr/>
        </p:nvSpPr>
        <p:spPr>
          <a:xfrm>
            <a:off x="6461878" y="5120024"/>
            <a:ext cx="2214578" cy="1477328"/>
          </a:xfrm>
          <a:prstGeom prst="rect">
            <a:avLst/>
          </a:prstGeom>
        </p:spPr>
        <p:txBody>
          <a:bodyPr wrap="square">
            <a:spAutoFit/>
          </a:bodyPr>
          <a:lstStyle/>
          <a:p>
            <a:r>
              <a:rPr lang="fr-FR" dirty="0" smtClean="0"/>
              <a:t>Directions obligatoires à la prochaine intersection : tout droit ou à gauche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from="(-#ppt_w/2)" to="(#ppt_x)" calcmode="lin" valueType="num">
                                      <p:cBhvr>
                                        <p:cTn id="7" dur="600" fill="hold">
                                          <p:stCondLst>
                                            <p:cond delay="0"/>
                                          </p:stCondLst>
                                        </p:cTn>
                                        <p:tgtEl>
                                          <p:spTgt spid="19"/>
                                        </p:tgtEl>
                                        <p:attrNameLst>
                                          <p:attrName>ppt_x</p:attrName>
                                        </p:attrNameLst>
                                      </p:cBhvr>
                                    </p:anim>
                                    <p:anim from="0" to="-1.0" calcmode="lin" valueType="num">
                                      <p:cBhvr>
                                        <p:cTn id="8" dur="200" decel="50000" autoRev="1" fill="hold">
                                          <p:stCondLst>
                                            <p:cond delay="600"/>
                                          </p:stCondLst>
                                        </p:cTn>
                                        <p:tgtEl>
                                          <p:spTgt spid="19"/>
                                        </p:tgtEl>
                                        <p:attrNameLst>
                                          <p:attrName>xshear</p:attrName>
                                        </p:attrNameLst>
                                      </p:cBhvr>
                                    </p:anim>
                                    <p:animScale>
                                      <p:cBhvr>
                                        <p:cTn id="9" dur="200" decel="100000" autoRev="1" fill="hold">
                                          <p:stCondLst>
                                            <p:cond delay="600"/>
                                          </p:stCondLst>
                                        </p:cTn>
                                        <p:tgtEl>
                                          <p:spTgt spid="19"/>
                                        </p:tgtEl>
                                      </p:cBhvr>
                                      <p:from x="100000" y="100000"/>
                                      <p:to x="80000" y="100000"/>
                                    </p:animScale>
                                    <p:anim by="(#ppt_h/3+#ppt_w*0.1)" calcmode="lin" valueType="num">
                                      <p:cBhvr additive="sum">
                                        <p:cTn id="10"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47864" y="-171400"/>
            <a:ext cx="2286016" cy="769441"/>
          </a:xfrm>
          <a:prstGeom prst="rect">
            <a:avLst/>
          </a:prstGeom>
          <a:noFill/>
        </p:spPr>
        <p:txBody>
          <a:bodyPr wrap="square" rtlCol="0">
            <a:spAutoFit/>
          </a:bodyPr>
          <a:lstStyle/>
          <a:p>
            <a:pPr algn="ctr"/>
            <a:r>
              <a:rPr lang="it-IT"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Scopo</a:t>
            </a:r>
            <a:endParaRPr lang="it-IT"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asellaDiTesto 3"/>
          <p:cNvSpPr txBox="1"/>
          <p:nvPr/>
        </p:nvSpPr>
        <p:spPr>
          <a:xfrm>
            <a:off x="755576" y="692696"/>
            <a:ext cx="7500990" cy="2031325"/>
          </a:xfrm>
          <a:prstGeom prst="rect">
            <a:avLst/>
          </a:prstGeom>
          <a:noFill/>
        </p:spPr>
        <p:txBody>
          <a:bodyPr wrap="square" rtlCol="0">
            <a:spAutoFit/>
          </a:bodyPr>
          <a:lstStyle/>
          <a:p>
            <a:pPr algn="ctr"/>
            <a:r>
              <a:rPr lang="it-IT" dirty="0" smtClean="0"/>
              <a:t>Il testo regolativo ha lo scopo di</a:t>
            </a:r>
            <a:r>
              <a:rPr lang="it-IT" b="1" dirty="0" smtClean="0"/>
              <a:t> regolare </a:t>
            </a:r>
            <a:r>
              <a:rPr lang="it-IT" dirty="0" smtClean="0"/>
              <a:t>il comportamento futuro proprio o altrui. Perciò ha lo scopo di:</a:t>
            </a:r>
          </a:p>
          <a:p>
            <a:pPr>
              <a:buClr>
                <a:srgbClr val="002060"/>
              </a:buClr>
              <a:buFont typeface="Wingdings" pitchFamily="2" charset="2"/>
              <a:buChar char="Ø"/>
            </a:pPr>
            <a:r>
              <a:rPr lang="it-IT" dirty="0" smtClean="0"/>
              <a:t>Fornire indicazioni;</a:t>
            </a:r>
          </a:p>
          <a:p>
            <a:endParaRPr lang="it-IT" dirty="0" smtClean="0"/>
          </a:p>
          <a:p>
            <a:pPr>
              <a:buClr>
                <a:srgbClr val="002060"/>
              </a:buClr>
              <a:buFont typeface="Wingdings" pitchFamily="2" charset="2"/>
              <a:buChar char="Ø"/>
            </a:pPr>
            <a:r>
              <a:rPr lang="it-IT" dirty="0" smtClean="0"/>
              <a:t>dare istruzioni;</a:t>
            </a:r>
          </a:p>
          <a:p>
            <a:pPr>
              <a:buFontTx/>
              <a:buChar char="-"/>
            </a:pPr>
            <a:endParaRPr lang="it-IT" dirty="0" smtClean="0"/>
          </a:p>
          <a:p>
            <a:pPr>
              <a:buClr>
                <a:srgbClr val="002060"/>
              </a:buClr>
              <a:buFont typeface="Wingdings" pitchFamily="2" charset="2"/>
              <a:buChar char="Ø"/>
            </a:pPr>
            <a:r>
              <a:rPr lang="it-IT" dirty="0" smtClean="0"/>
              <a:t>dare regole da seguire.</a:t>
            </a:r>
          </a:p>
        </p:txBody>
      </p:sp>
      <p:sp>
        <p:nvSpPr>
          <p:cNvPr id="5" name="Rettangolo 4"/>
          <p:cNvSpPr/>
          <p:nvPr/>
        </p:nvSpPr>
        <p:spPr>
          <a:xfrm>
            <a:off x="3131840" y="2852936"/>
            <a:ext cx="2304092" cy="769441"/>
          </a:xfrm>
          <a:prstGeom prst="rect">
            <a:avLst/>
          </a:prstGeom>
        </p:spPr>
        <p:txBody>
          <a:bodyPr wrap="none">
            <a:spAutoFit/>
          </a:bodyPr>
          <a:lstStyle/>
          <a:p>
            <a:r>
              <a:rPr lang="it-IT"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Struttura</a:t>
            </a:r>
            <a:endParaRPr lang="it-IT" sz="4400" dirty="0"/>
          </a:p>
        </p:txBody>
      </p:sp>
      <p:sp>
        <p:nvSpPr>
          <p:cNvPr id="6" name="Rettangolo 5"/>
          <p:cNvSpPr/>
          <p:nvPr/>
        </p:nvSpPr>
        <p:spPr>
          <a:xfrm>
            <a:off x="827584" y="3645024"/>
            <a:ext cx="7416824" cy="2308324"/>
          </a:xfrm>
          <a:prstGeom prst="rect">
            <a:avLst/>
          </a:prstGeom>
        </p:spPr>
        <p:txBody>
          <a:bodyPr wrap="square">
            <a:spAutoFit/>
          </a:bodyPr>
          <a:lstStyle/>
          <a:p>
            <a:r>
              <a:rPr lang="it-IT" dirty="0" smtClean="0"/>
              <a:t>I testi regolativi possono essere </a:t>
            </a:r>
            <a:r>
              <a:rPr lang="it-IT" b="1" dirty="0" smtClean="0"/>
              <a:t>orali</a:t>
            </a:r>
            <a:r>
              <a:rPr lang="it-IT" dirty="0" smtClean="0"/>
              <a:t> o </a:t>
            </a:r>
            <a:r>
              <a:rPr lang="it-IT" b="1" dirty="0" smtClean="0"/>
              <a:t>scritti, </a:t>
            </a:r>
            <a:r>
              <a:rPr lang="it-IT" dirty="0" smtClean="0"/>
              <a:t>alcuni esempi sono:</a:t>
            </a:r>
          </a:p>
          <a:p>
            <a:endParaRPr lang="it-IT" dirty="0" smtClean="0"/>
          </a:p>
          <a:p>
            <a:pPr>
              <a:buClr>
                <a:srgbClr val="002060"/>
              </a:buClr>
              <a:buFont typeface="Wingdings" pitchFamily="2" charset="2"/>
              <a:buChar char="Ø"/>
            </a:pPr>
            <a:r>
              <a:rPr lang="it-IT" dirty="0" smtClean="0"/>
              <a:t>Le istruzioni dei medicinali;</a:t>
            </a:r>
          </a:p>
          <a:p>
            <a:pPr>
              <a:buClr>
                <a:srgbClr val="002060"/>
              </a:buClr>
              <a:buFont typeface="Wingdings" pitchFamily="2" charset="2"/>
              <a:buChar char="Ø"/>
            </a:pPr>
            <a:r>
              <a:rPr lang="it-IT" dirty="0" smtClean="0"/>
              <a:t>le leggi;</a:t>
            </a:r>
          </a:p>
          <a:p>
            <a:pPr>
              <a:buClr>
                <a:srgbClr val="002060"/>
              </a:buClr>
              <a:buFont typeface="Wingdings" pitchFamily="2" charset="2"/>
              <a:buChar char="Ø"/>
            </a:pPr>
            <a:r>
              <a:rPr lang="it-IT" dirty="0" smtClean="0"/>
              <a:t>i manuali di istruzione;</a:t>
            </a:r>
          </a:p>
          <a:p>
            <a:pPr>
              <a:buClr>
                <a:srgbClr val="002060"/>
              </a:buClr>
              <a:buFont typeface="Wingdings" pitchFamily="2" charset="2"/>
              <a:buChar char="Ø"/>
            </a:pPr>
            <a:r>
              <a:rPr lang="it-IT" dirty="0" smtClean="0"/>
              <a:t>le indicazioni per trovare la strada; </a:t>
            </a:r>
          </a:p>
          <a:p>
            <a:pPr>
              <a:buClr>
                <a:srgbClr val="002060"/>
              </a:buClr>
              <a:buFont typeface="Wingdings" pitchFamily="2" charset="2"/>
              <a:buChar char="Ø"/>
            </a:pPr>
            <a:r>
              <a:rPr lang="it-IT" dirty="0" smtClean="0"/>
              <a:t>le ricette di cucina;</a:t>
            </a:r>
          </a:p>
          <a:p>
            <a:pPr>
              <a:buClr>
                <a:srgbClr val="002060"/>
              </a:buClr>
              <a:buFont typeface="Wingdings" pitchFamily="2" charset="2"/>
              <a:buChar char="Ø"/>
            </a:pPr>
            <a:r>
              <a:rPr lang="it-IT" dirty="0" smtClean="0"/>
              <a:t>istruzioni per esercizi ginnici.</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Risultati immagini per scritta ingle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tangolo 3"/>
          <p:cNvSpPr/>
          <p:nvPr/>
        </p:nvSpPr>
        <p:spPr>
          <a:xfrm>
            <a:off x="2195736" y="2780928"/>
            <a:ext cx="4781886" cy="923330"/>
          </a:xfrm>
          <a:prstGeom prst="rect">
            <a:avLst/>
          </a:prstGeom>
          <a:noFill/>
        </p:spPr>
        <p:txBody>
          <a:bodyPr wrap="none" lIns="91440" tIns="45720" rIns="91440" bIns="45720">
            <a:spAutoFit/>
            <a:scene3d>
              <a:camera prst="isometricOffAxis1Right"/>
              <a:lightRig rig="threePt" dir="t"/>
            </a:scene3d>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cartelli stradali</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asellaDiTesto 4"/>
          <p:cNvSpPr txBox="1"/>
          <p:nvPr/>
        </p:nvSpPr>
        <p:spPr>
          <a:xfrm>
            <a:off x="395536" y="188640"/>
            <a:ext cx="1440160" cy="523220"/>
          </a:xfrm>
          <a:prstGeom prst="rect">
            <a:avLst/>
          </a:prstGeom>
          <a:noFill/>
        </p:spPr>
        <p:txBody>
          <a:bodyPr wrap="square" rtlCol="0">
            <a:spAutoFit/>
          </a:bodyPr>
          <a:lstStyle/>
          <a:p>
            <a:r>
              <a:rPr lang="it-IT" sz="2800" b="1" dirty="0" smtClean="0"/>
              <a:t>Inglese:</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10800000" flipV="1">
            <a:off x="642910" y="428604"/>
            <a:ext cx="7815290" cy="785818"/>
          </a:xfrm>
        </p:spPr>
        <p:txBody>
          <a:bodyPr>
            <a:normAutofit/>
          </a:bodyPr>
          <a:lstStyle/>
          <a:p>
            <a:r>
              <a:rPr lang="it-IT" sz="4000" i="1" dirty="0" smtClean="0">
                <a:solidFill>
                  <a:srgbClr val="FF0000"/>
                </a:solidFill>
                <a:latin typeface="Arial Black" pitchFamily="34" charset="0"/>
              </a:rPr>
              <a:t>R</a:t>
            </a:r>
            <a:r>
              <a:rPr lang="it-IT" sz="4000" b="1" i="1" dirty="0" smtClean="0">
                <a:solidFill>
                  <a:srgbClr val="FF0000"/>
                </a:solidFill>
                <a:latin typeface="Arial Black" pitchFamily="34" charset="0"/>
              </a:rPr>
              <a:t>oad signs</a:t>
            </a:r>
            <a:endParaRPr lang="it-IT" sz="4000" b="1" i="1" dirty="0">
              <a:solidFill>
                <a:srgbClr val="FF0000"/>
              </a:solidFill>
              <a:latin typeface="Arial Black" pitchFamily="34" charset="0"/>
            </a:endParaRPr>
          </a:p>
        </p:txBody>
      </p:sp>
      <p:sp>
        <p:nvSpPr>
          <p:cNvPr id="3" name="Sottotitolo 2"/>
          <p:cNvSpPr>
            <a:spLocks noGrp="1"/>
          </p:cNvSpPr>
          <p:nvPr>
            <p:ph type="subTitle" idx="1"/>
          </p:nvPr>
        </p:nvSpPr>
        <p:spPr/>
        <p:txBody>
          <a:bodyPr/>
          <a:lstStyle/>
          <a:p>
            <a:endParaRPr lang="it-IT"/>
          </a:p>
        </p:txBody>
      </p:sp>
      <p:pic>
        <p:nvPicPr>
          <p:cNvPr id="4" name="Picture 2" descr="C:\Users\Utente\Desktop\segnali_stradali_6.jpg"/>
          <p:cNvPicPr>
            <a:picLocks noChangeAspect="1" noChangeArrowheads="1"/>
          </p:cNvPicPr>
          <p:nvPr/>
        </p:nvPicPr>
        <p:blipFill>
          <a:blip r:embed="rId2" cstate="print"/>
          <a:srcRect/>
          <a:stretch>
            <a:fillRect/>
          </a:stretch>
        </p:blipFill>
        <p:spPr bwMode="auto">
          <a:xfrm>
            <a:off x="1000100" y="1571612"/>
            <a:ext cx="7000923" cy="485778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1840" y="0"/>
            <a:ext cx="2160240" cy="548680"/>
          </a:xfrm>
        </p:spPr>
        <p:txBody>
          <a:bodyPr>
            <a:normAutofit/>
          </a:bodyPr>
          <a:lstStyle/>
          <a:p>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Do </a:t>
            </a:r>
            <a:r>
              <a:rPr lang="it-IT"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not</a:t>
            </a:r>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stop</a:t>
            </a: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Segnaposto contenuto 2"/>
          <p:cNvSpPr>
            <a:spLocks noGrp="1"/>
          </p:cNvSpPr>
          <p:nvPr>
            <p:ph idx="1"/>
          </p:nvPr>
        </p:nvSpPr>
        <p:spPr>
          <a:xfrm>
            <a:off x="2195736" y="562930"/>
            <a:ext cx="6347048" cy="1569926"/>
          </a:xfrm>
        </p:spPr>
        <p:txBody>
          <a:bodyPr>
            <a:normAutofit fontScale="92500" lnSpcReduction="20000"/>
          </a:bodyPr>
          <a:lstStyle/>
          <a:p>
            <a:pPr>
              <a:buClr>
                <a:srgbClr val="002060"/>
              </a:buClr>
              <a:buNone/>
            </a:pPr>
            <a:r>
              <a:rPr lang="en-US" sz="1900" dirty="0" smtClean="0"/>
              <a:t>     This signal indicates the prohibition of parking (but not stop) on the side of the road where it is possible. The ban will start from the point where it is located and, if the signal does not repeat, cease after the first intersection. This signal ban on urban roads is valid from 8:00 to 20:00. On rural roads it is however valid for all 24 hours.</a:t>
            </a:r>
            <a:endParaRPr lang="it-IT" sz="1900" dirty="0" smtClean="0"/>
          </a:p>
          <a:p>
            <a:endParaRPr lang="it-IT" dirty="0"/>
          </a:p>
        </p:txBody>
      </p:sp>
      <p:pic>
        <p:nvPicPr>
          <p:cNvPr id="2050"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548680"/>
            <a:ext cx="1350000" cy="1357627"/>
          </a:xfrm>
          <a:prstGeom prst="rect">
            <a:avLst/>
          </a:prstGeom>
          <a:noFill/>
        </p:spPr>
      </p:pic>
      <p:sp>
        <p:nvSpPr>
          <p:cNvPr id="5" name="Rettangolo 4"/>
          <p:cNvSpPr/>
          <p:nvPr/>
        </p:nvSpPr>
        <p:spPr>
          <a:xfrm>
            <a:off x="2856747" y="2132856"/>
            <a:ext cx="3299429" cy="461665"/>
          </a:xfrm>
          <a:prstGeom prst="rect">
            <a:avLst/>
          </a:prstGeom>
        </p:spPr>
        <p:txBody>
          <a:bodyPr wrap="none">
            <a:spAutoFit/>
          </a:bodyPr>
          <a:lstStyle/>
          <a:p>
            <a:r>
              <a:rPr lang="it-IT"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rPr>
              <a:t>Prohibition</a:t>
            </a:r>
            <a:r>
              <a:rPr lang="it-IT"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rPr>
              <a:t> </a:t>
            </a:r>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rPr>
              <a:t>to</a:t>
            </a:r>
            <a:r>
              <a:rPr lang="it-IT"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rPr>
              <a:t> </a:t>
            </a:r>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rPr>
              <a:t>stop</a:t>
            </a:r>
            <a:endParaRPr lang="it-IT" sz="2400" dirty="0"/>
          </a:p>
        </p:txBody>
      </p:sp>
      <p:pic>
        <p:nvPicPr>
          <p:cNvPr id="6" name="Picture 2"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36912"/>
            <a:ext cx="1350000" cy="1357627"/>
          </a:xfrm>
          <a:prstGeom prst="rect">
            <a:avLst/>
          </a:prstGeom>
          <a:noFill/>
        </p:spPr>
      </p:pic>
      <p:sp>
        <p:nvSpPr>
          <p:cNvPr id="7" name="Rettangolo 6"/>
          <p:cNvSpPr/>
          <p:nvPr/>
        </p:nvSpPr>
        <p:spPr>
          <a:xfrm>
            <a:off x="2286000" y="2828836"/>
            <a:ext cx="6606480" cy="923330"/>
          </a:xfrm>
          <a:prstGeom prst="rect">
            <a:avLst/>
          </a:prstGeom>
        </p:spPr>
        <p:txBody>
          <a:bodyPr wrap="square">
            <a:spAutoFit/>
          </a:bodyPr>
          <a:lstStyle/>
          <a:p>
            <a:pPr>
              <a:buNone/>
            </a:pPr>
            <a:r>
              <a:rPr lang="en-US" dirty="0" smtClean="0"/>
              <a:t>This prohibition is even more restrictive than the previous one: in fact, indicates that in addition to the park is not allowed to stop, with a validity of 24 hours 24.</a:t>
            </a:r>
            <a:endParaRPr lang="it-IT" dirty="0"/>
          </a:p>
        </p:txBody>
      </p:sp>
      <p:sp>
        <p:nvSpPr>
          <p:cNvPr id="8" name="Rettangolo 7"/>
          <p:cNvSpPr/>
          <p:nvPr/>
        </p:nvSpPr>
        <p:spPr>
          <a:xfrm>
            <a:off x="3844127" y="3923764"/>
            <a:ext cx="2539541" cy="461665"/>
          </a:xfrm>
          <a:prstGeom prst="rect">
            <a:avLst/>
          </a:prstGeom>
        </p:spPr>
        <p:txBody>
          <a:bodyPr wrap="none">
            <a:spAutoFit/>
          </a:bodyPr>
          <a:lstStyle/>
          <a:p>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No </a:t>
            </a:r>
            <a:r>
              <a:rPr lang="it-IT"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overtaking</a:t>
            </a:r>
            <a:endParaRPr lang="it-IT" sz="2400" dirty="0"/>
          </a:p>
        </p:txBody>
      </p:sp>
      <p:pic>
        <p:nvPicPr>
          <p:cNvPr id="9" name="Picture 2" descr="C:\Users\Utente\Desktop\imgre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4581128"/>
            <a:ext cx="1350000" cy="1350000"/>
          </a:xfrm>
          <a:prstGeom prst="rect">
            <a:avLst/>
          </a:prstGeom>
          <a:noFill/>
        </p:spPr>
      </p:pic>
      <p:sp>
        <p:nvSpPr>
          <p:cNvPr id="10" name="Rettangolo 9"/>
          <p:cNvSpPr/>
          <p:nvPr/>
        </p:nvSpPr>
        <p:spPr>
          <a:xfrm>
            <a:off x="2231232" y="4509120"/>
            <a:ext cx="6912768" cy="1477328"/>
          </a:xfrm>
          <a:prstGeom prst="rect">
            <a:avLst/>
          </a:prstGeom>
        </p:spPr>
        <p:txBody>
          <a:bodyPr wrap="square">
            <a:spAutoFit/>
          </a:bodyPr>
          <a:lstStyle/>
          <a:p>
            <a:r>
              <a:rPr lang="en-US" dirty="0" smtClean="0"/>
              <a:t>It indicates the prohibition to all vehicles from overtaking motor vehicles which are not mopeds or motorcycles, even if the operation is done in their semi roadway. in short a moped or a motorcycle can overcome a moped or a motorcycle, while they may not pass a car, a motor vehicle or a motor </a:t>
            </a:r>
            <a:r>
              <a:rPr lang="en-US" dirty="0" err="1" smtClean="0"/>
              <a:t>quadricycle</a:t>
            </a:r>
            <a:r>
              <a:rPr lang="en-US" dirty="0" smtClean="0"/>
              <a:t>, although progressing slowly.</a:t>
            </a:r>
            <a:endParaRPr lang="it-IT"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5432" y="116632"/>
            <a:ext cx="3826768" cy="940966"/>
          </a:xfrm>
        </p:spPr>
        <p:txBody>
          <a:bodyPr>
            <a:normAutofit/>
          </a:bodyPr>
          <a:lstStyle/>
          <a:p>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End </a:t>
            </a:r>
            <a:r>
              <a:rPr lang="it-IT"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of</a:t>
            </a:r>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no </a:t>
            </a:r>
            <a:r>
              <a:rPr lang="it-IT"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overtaking</a:t>
            </a: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Segnaposto contenuto 2"/>
          <p:cNvSpPr>
            <a:spLocks noGrp="1"/>
          </p:cNvSpPr>
          <p:nvPr>
            <p:ph idx="1"/>
          </p:nvPr>
        </p:nvSpPr>
        <p:spPr>
          <a:xfrm>
            <a:off x="2195736" y="1340768"/>
            <a:ext cx="6491064" cy="1280184"/>
          </a:xfrm>
        </p:spPr>
        <p:txBody>
          <a:bodyPr>
            <a:normAutofit/>
          </a:bodyPr>
          <a:lstStyle/>
          <a:p>
            <a:pPr>
              <a:buNone/>
            </a:pPr>
            <a:r>
              <a:rPr lang="en-US" sz="1800" dirty="0" smtClean="0"/>
              <a:t>    It indicates the point at which the overtaking ban previously imposed. But be careful: if you are still a </a:t>
            </a:r>
            <a:r>
              <a:rPr lang="en-US" sz="1800" dirty="0" err="1" smtClean="0"/>
              <a:t>divieto</a:t>
            </a:r>
            <a:r>
              <a:rPr lang="en-US" sz="1800" dirty="0" smtClean="0"/>
              <a:t>, in continuous online presence, this should not be exceeded to make the maneuver.</a:t>
            </a:r>
            <a:endParaRPr lang="it-IT" sz="1800" dirty="0"/>
          </a:p>
        </p:txBody>
      </p:sp>
      <p:pic>
        <p:nvPicPr>
          <p:cNvPr id="5122"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340768"/>
            <a:ext cx="1350000" cy="1350000"/>
          </a:xfrm>
          <a:prstGeom prst="rect">
            <a:avLst/>
          </a:prstGeom>
          <a:noFill/>
        </p:spPr>
      </p:pic>
      <p:sp>
        <p:nvSpPr>
          <p:cNvPr id="5" name="Rettangolo 4"/>
          <p:cNvSpPr/>
          <p:nvPr/>
        </p:nvSpPr>
        <p:spPr>
          <a:xfrm>
            <a:off x="3780758" y="3244334"/>
            <a:ext cx="2047355" cy="461665"/>
          </a:xfrm>
          <a:prstGeom prst="rect">
            <a:avLst/>
          </a:prstGeom>
        </p:spPr>
        <p:txBody>
          <a:bodyPr wrap="none">
            <a:spAutoFit/>
          </a:bodyPr>
          <a:lstStyle/>
          <a:p>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No passing</a:t>
            </a:r>
            <a:endParaRPr lang="it-IT" sz="2400" dirty="0"/>
          </a:p>
        </p:txBody>
      </p:sp>
      <p:pic>
        <p:nvPicPr>
          <p:cNvPr id="6" name="Picture 2"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704" y="4149080"/>
            <a:ext cx="1350000" cy="1350000"/>
          </a:xfrm>
          <a:prstGeom prst="rect">
            <a:avLst/>
          </a:prstGeom>
          <a:noFill/>
        </p:spPr>
      </p:pic>
      <p:sp>
        <p:nvSpPr>
          <p:cNvPr id="7" name="Rettangolo 6"/>
          <p:cNvSpPr/>
          <p:nvPr/>
        </p:nvSpPr>
        <p:spPr>
          <a:xfrm>
            <a:off x="2213992" y="4122946"/>
            <a:ext cx="6678488" cy="1200329"/>
          </a:xfrm>
          <a:prstGeom prst="rect">
            <a:avLst/>
          </a:prstGeom>
        </p:spPr>
        <p:txBody>
          <a:bodyPr wrap="square">
            <a:spAutoFit/>
          </a:bodyPr>
          <a:lstStyle/>
          <a:p>
            <a:pPr>
              <a:buNone/>
            </a:pPr>
            <a:r>
              <a:rPr lang="en-US" dirty="0" smtClean="0"/>
              <a:t>Banning the movement in both directions to all vehicles (including bicycles) and can be found with relative ease in historical city centers. It is placed on both of the road accesses and may have limited validity in time: in this case is combined with an additional panel.</a:t>
            </a:r>
            <a:endParaRPr lang="it-IT"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0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Prohibited transit</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6146"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26872"/>
            <a:ext cx="1350000" cy="1350000"/>
          </a:xfrm>
          <a:prstGeom prst="rect">
            <a:avLst/>
          </a:prstGeom>
          <a:noFill/>
        </p:spPr>
      </p:pic>
      <p:pic>
        <p:nvPicPr>
          <p:cNvPr id="6147" name="Picture 3"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2320" y="1916832"/>
            <a:ext cx="1350000" cy="1350000"/>
          </a:xfrm>
          <a:prstGeom prst="rect">
            <a:avLst/>
          </a:prstGeom>
          <a:noFill/>
        </p:spPr>
      </p:pic>
      <p:pic>
        <p:nvPicPr>
          <p:cNvPr id="6148" name="Picture 4" descr="C:\Users\Utente\Desktop\imgre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3068960"/>
            <a:ext cx="1350000" cy="1350000"/>
          </a:xfrm>
          <a:prstGeom prst="rect">
            <a:avLst/>
          </a:prstGeom>
          <a:noFill/>
        </p:spPr>
      </p:pic>
      <p:pic>
        <p:nvPicPr>
          <p:cNvPr id="6149" name="Picture 5" descr="C:\Users\Utente\Desktop\imgre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2320" y="5013176"/>
            <a:ext cx="1350000" cy="1350000"/>
          </a:xfrm>
          <a:prstGeom prst="rect">
            <a:avLst/>
          </a:prstGeom>
          <a:noFill/>
        </p:spPr>
      </p:pic>
      <p:sp>
        <p:nvSpPr>
          <p:cNvPr id="8" name="Rettangolo 7"/>
          <p:cNvSpPr/>
          <p:nvPr/>
        </p:nvSpPr>
        <p:spPr>
          <a:xfrm>
            <a:off x="1619672" y="1340768"/>
            <a:ext cx="3127459" cy="461665"/>
          </a:xfrm>
          <a:prstGeom prst="rect">
            <a:avLst/>
          </a:prstGeom>
        </p:spPr>
        <p:txBody>
          <a:bodyPr wrap="none">
            <a:spAutoFit/>
          </a:bodyPr>
          <a:lstStyle/>
          <a:p>
            <a:pPr>
              <a:buNone/>
            </a:pPr>
            <a:r>
              <a:rPr lang="it-IT" sz="2400" dirty="0" err="1" smtClean="0"/>
              <a:t>Transit</a:t>
            </a:r>
            <a:r>
              <a:rPr lang="it-IT" sz="2400" dirty="0" smtClean="0"/>
              <a:t> No </a:t>
            </a:r>
            <a:r>
              <a:rPr lang="it-IT" sz="2400" dirty="0" err="1" smtClean="0"/>
              <a:t>pedestrians</a:t>
            </a:r>
            <a:r>
              <a:rPr lang="it-IT" sz="2400" dirty="0" smtClean="0"/>
              <a:t>.</a:t>
            </a:r>
          </a:p>
        </p:txBody>
      </p:sp>
      <p:sp>
        <p:nvSpPr>
          <p:cNvPr id="9" name="Rettangolo 8"/>
          <p:cNvSpPr/>
          <p:nvPr/>
        </p:nvSpPr>
        <p:spPr>
          <a:xfrm>
            <a:off x="4788024" y="2132856"/>
            <a:ext cx="2664296" cy="830997"/>
          </a:xfrm>
          <a:prstGeom prst="rect">
            <a:avLst/>
          </a:prstGeom>
        </p:spPr>
        <p:txBody>
          <a:bodyPr wrap="square">
            <a:spAutoFit/>
          </a:bodyPr>
          <a:lstStyle/>
          <a:p>
            <a:pPr algn="ctr"/>
            <a:r>
              <a:rPr lang="it-IT" sz="2400" dirty="0" err="1" smtClean="0"/>
              <a:t>Transit</a:t>
            </a:r>
            <a:r>
              <a:rPr lang="it-IT" sz="2400" dirty="0" smtClean="0"/>
              <a:t> </a:t>
            </a:r>
            <a:r>
              <a:rPr lang="it-IT" sz="2400" dirty="0" err="1" smtClean="0"/>
              <a:t>Forbidden</a:t>
            </a:r>
            <a:r>
              <a:rPr lang="it-IT" sz="2400" dirty="0" smtClean="0"/>
              <a:t> to  </a:t>
            </a:r>
            <a:r>
              <a:rPr lang="it-IT" sz="2400" dirty="0" err="1" smtClean="0"/>
              <a:t>cycle</a:t>
            </a:r>
            <a:endParaRPr lang="it-IT" sz="2400" dirty="0"/>
          </a:p>
        </p:txBody>
      </p:sp>
      <p:sp>
        <p:nvSpPr>
          <p:cNvPr id="10" name="Rettangolo 9"/>
          <p:cNvSpPr/>
          <p:nvPr/>
        </p:nvSpPr>
        <p:spPr>
          <a:xfrm>
            <a:off x="1619672" y="3501008"/>
            <a:ext cx="4306179" cy="461665"/>
          </a:xfrm>
          <a:prstGeom prst="rect">
            <a:avLst/>
          </a:prstGeom>
        </p:spPr>
        <p:txBody>
          <a:bodyPr wrap="none">
            <a:spAutoFit/>
          </a:bodyPr>
          <a:lstStyle/>
          <a:p>
            <a:pPr algn="ctr">
              <a:buNone/>
            </a:pPr>
            <a:r>
              <a:rPr lang="it-IT" sz="2400" dirty="0" err="1" smtClean="0"/>
              <a:t>Transit</a:t>
            </a:r>
            <a:r>
              <a:rPr lang="it-IT" sz="2400" dirty="0" smtClean="0"/>
              <a:t> </a:t>
            </a:r>
            <a:r>
              <a:rPr lang="it-IT" sz="2400" dirty="0" err="1" smtClean="0"/>
              <a:t>forbidden</a:t>
            </a:r>
            <a:r>
              <a:rPr lang="it-IT" sz="2400" dirty="0" smtClean="0"/>
              <a:t> to </a:t>
            </a:r>
            <a:r>
              <a:rPr lang="it-IT" sz="2400" dirty="0" err="1" smtClean="0"/>
              <a:t>motorcycles</a:t>
            </a:r>
            <a:r>
              <a:rPr lang="it-IT" sz="2400" dirty="0" smtClean="0"/>
              <a:t>.</a:t>
            </a:r>
          </a:p>
        </p:txBody>
      </p:sp>
      <p:sp>
        <p:nvSpPr>
          <p:cNvPr id="11" name="Rettangolo 10"/>
          <p:cNvSpPr/>
          <p:nvPr/>
        </p:nvSpPr>
        <p:spPr>
          <a:xfrm>
            <a:off x="4427984" y="5262299"/>
            <a:ext cx="3024336" cy="830997"/>
          </a:xfrm>
          <a:prstGeom prst="rect">
            <a:avLst/>
          </a:prstGeom>
        </p:spPr>
        <p:txBody>
          <a:bodyPr wrap="square">
            <a:spAutoFit/>
          </a:bodyPr>
          <a:lstStyle/>
          <a:p>
            <a:pPr>
              <a:buNone/>
            </a:pPr>
            <a:r>
              <a:rPr lang="it-IT" sz="2400" dirty="0" err="1" smtClean="0"/>
              <a:t>Transit</a:t>
            </a:r>
            <a:r>
              <a:rPr lang="it-IT" sz="2400" dirty="0" smtClean="0"/>
              <a:t> </a:t>
            </a:r>
            <a:r>
              <a:rPr lang="it-IT" sz="2400" dirty="0" err="1" smtClean="0"/>
              <a:t>forbidden</a:t>
            </a:r>
            <a:r>
              <a:rPr lang="it-IT" sz="2400" dirty="0" smtClean="0"/>
              <a:t> to </a:t>
            </a:r>
            <a:r>
              <a:rPr lang="it-IT" sz="2400" dirty="0" err="1" smtClean="0"/>
              <a:t>all</a:t>
            </a:r>
            <a:r>
              <a:rPr lang="it-IT" sz="2400" dirty="0" smtClean="0"/>
              <a:t> </a:t>
            </a:r>
          </a:p>
          <a:p>
            <a:pPr>
              <a:buNone/>
            </a:pPr>
            <a:r>
              <a:rPr lang="it-IT" sz="2400" dirty="0" smtClean="0"/>
              <a:t>              </a:t>
            </a:r>
            <a:r>
              <a:rPr lang="it-IT" sz="2400" dirty="0" err="1" smtClean="0"/>
              <a:t>vehicles</a:t>
            </a:r>
            <a:r>
              <a:rPr lang="it-IT" sz="2400" dirty="0" smtClean="0"/>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 to="" calcmode="lin" valueType="num">
                                      <p:cBhvr>
                                        <p:cTn id="11" dur="1" fill="hold"/>
                                        <p:tgtEl>
                                          <p:spTgt spid="6148"/>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 to="" calcmode="lin" valueType="num">
                                      <p:cBhvr>
                                        <p:cTn id="15" dur="1" fill="hold"/>
                                        <p:tgtEl>
                                          <p:spTgt spid="6147"/>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 to="" calcmode="lin" valueType="num">
                                      <p:cBhvr>
                                        <p:cTn id="19" dur="1" fill="hold"/>
                                        <p:tgtEl>
                                          <p:spTgt spid="61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9448" y="-27384"/>
            <a:ext cx="3610744" cy="706090"/>
          </a:xfrm>
        </p:spPr>
        <p:txBody>
          <a:bodyPr>
            <a:normAutofit/>
          </a:bodyPr>
          <a:lstStyle/>
          <a:p>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Parking </a:t>
            </a:r>
            <a:r>
              <a:rPr lang="it-IT"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authorized</a:t>
            </a: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Segnaposto contenuto 2"/>
          <p:cNvSpPr>
            <a:spLocks noGrp="1"/>
          </p:cNvSpPr>
          <p:nvPr>
            <p:ph idx="1"/>
          </p:nvPr>
        </p:nvSpPr>
        <p:spPr>
          <a:xfrm>
            <a:off x="1907704" y="836712"/>
            <a:ext cx="6984776" cy="1930536"/>
          </a:xfrm>
        </p:spPr>
        <p:txBody>
          <a:bodyPr>
            <a:normAutofit/>
          </a:bodyPr>
          <a:lstStyle/>
          <a:p>
            <a:pPr algn="ctr">
              <a:buNone/>
            </a:pPr>
            <a:r>
              <a:rPr lang="en-US" sz="1900" dirty="0" smtClean="0"/>
              <a:t>It is located in urban centers or in the vicinity of sports, art and culture. If not associated with additional panels, it indicates an area for parking for a fee and unlimited time for all vehicles. Any additional panels may indicate the timetable, fares, the layout pattern of the vehicles, vehicle categories which the area is intended or is prohibited.</a:t>
            </a:r>
            <a:endParaRPr lang="it-IT" sz="1900" dirty="0"/>
          </a:p>
        </p:txBody>
      </p:sp>
      <p:pic>
        <p:nvPicPr>
          <p:cNvPr id="2050"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80728"/>
            <a:ext cx="1566024" cy="1566024"/>
          </a:xfrm>
          <a:prstGeom prst="rect">
            <a:avLst/>
          </a:prstGeom>
          <a:noFill/>
        </p:spPr>
      </p:pic>
      <p:sp>
        <p:nvSpPr>
          <p:cNvPr id="5" name="Rettangolo 4"/>
          <p:cNvSpPr/>
          <p:nvPr/>
        </p:nvSpPr>
        <p:spPr>
          <a:xfrm>
            <a:off x="2843808" y="3140968"/>
            <a:ext cx="4733796" cy="461665"/>
          </a:xfrm>
          <a:prstGeom prst="rect">
            <a:avLst/>
          </a:prstGeom>
        </p:spPr>
        <p:txBody>
          <a:bodyPr wrap="none">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Single left lateral left/ right</a:t>
            </a:r>
            <a:endParaRPr lang="it-IT" sz="2400" dirty="0"/>
          </a:p>
        </p:txBody>
      </p:sp>
      <p:pic>
        <p:nvPicPr>
          <p:cNvPr id="6" name="Picture 2"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933056"/>
            <a:ext cx="1350000" cy="1350000"/>
          </a:xfrm>
          <a:prstGeom prst="rect">
            <a:avLst/>
          </a:prstGeom>
          <a:noFill/>
        </p:spPr>
      </p:pic>
      <p:sp>
        <p:nvSpPr>
          <p:cNvPr id="7" name="Rettangolo 6"/>
          <p:cNvSpPr/>
          <p:nvPr/>
        </p:nvSpPr>
        <p:spPr>
          <a:xfrm>
            <a:off x="2267744" y="3861048"/>
            <a:ext cx="6624736" cy="1754326"/>
          </a:xfrm>
          <a:prstGeom prst="rect">
            <a:avLst/>
          </a:prstGeom>
        </p:spPr>
        <p:txBody>
          <a:bodyPr wrap="square">
            <a:spAutoFit/>
          </a:bodyPr>
          <a:lstStyle/>
          <a:p>
            <a:r>
              <a:rPr lang="en-US" dirty="0" smtClean="0"/>
              <a:t> It indicates the obligation to travel the stretch of road where there is the signal in the direction of the arrow and prohibits making a U-turn. Warning: if placed on a road that intersects the one you are driving, do not impose the turning point but only the direction to be taking that road. Like all signs indicating one-way traffic, it should be respected scrupulously to avoid frontal collisions.</a:t>
            </a:r>
            <a:endParaRPr lang="it-IT"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43408"/>
            <a:ext cx="8229600" cy="1143000"/>
          </a:xfrm>
        </p:spPr>
        <p:txBody>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Mandatory direction</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Segnaposto contenuto 2"/>
          <p:cNvSpPr>
            <a:spLocks noGrp="1"/>
          </p:cNvSpPr>
          <p:nvPr>
            <p:ph idx="1"/>
          </p:nvPr>
        </p:nvSpPr>
        <p:spPr>
          <a:xfrm>
            <a:off x="1969368" y="4653136"/>
            <a:ext cx="6779096" cy="1296144"/>
          </a:xfrm>
        </p:spPr>
        <p:txBody>
          <a:bodyPr>
            <a:normAutofit lnSpcReduction="10000"/>
          </a:bodyPr>
          <a:lstStyle/>
          <a:p>
            <a:pPr algn="ctr">
              <a:buClr>
                <a:srgbClr val="002060"/>
              </a:buClr>
              <a:buFont typeface="Wingdings" pitchFamily="2" charset="2"/>
              <a:buChar char="Ø"/>
            </a:pPr>
            <a:r>
              <a:rPr lang="en-US" sz="2800" dirty="0" smtClean="0"/>
              <a:t>In this case there is an obligation to turn right and the prohibition of continuing rights or turn left.</a:t>
            </a:r>
            <a:endParaRPr lang="it-IT" sz="2800" dirty="0"/>
          </a:p>
        </p:txBody>
      </p:sp>
      <p:pic>
        <p:nvPicPr>
          <p:cNvPr id="1026"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980728"/>
            <a:ext cx="1342415" cy="1350000"/>
          </a:xfrm>
          <a:prstGeom prst="rect">
            <a:avLst/>
          </a:prstGeom>
          <a:noFill/>
        </p:spPr>
      </p:pic>
      <p:pic>
        <p:nvPicPr>
          <p:cNvPr id="1027" name="Picture 3"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780928"/>
            <a:ext cx="1350000" cy="1350000"/>
          </a:xfrm>
          <a:prstGeom prst="rect">
            <a:avLst/>
          </a:prstGeom>
          <a:noFill/>
        </p:spPr>
      </p:pic>
      <p:pic>
        <p:nvPicPr>
          <p:cNvPr id="1028" name="Picture 4" descr="C:\Users\Utente\Desktop\img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4581128"/>
            <a:ext cx="1350000" cy="1350000"/>
          </a:xfrm>
          <a:prstGeom prst="rect">
            <a:avLst/>
          </a:prstGeom>
          <a:noFill/>
        </p:spPr>
      </p:pic>
      <p:sp>
        <p:nvSpPr>
          <p:cNvPr id="7" name="Rettangolo 6"/>
          <p:cNvSpPr/>
          <p:nvPr/>
        </p:nvSpPr>
        <p:spPr>
          <a:xfrm>
            <a:off x="1907704" y="1178749"/>
            <a:ext cx="6912768" cy="954107"/>
          </a:xfrm>
          <a:prstGeom prst="rect">
            <a:avLst/>
          </a:prstGeom>
        </p:spPr>
        <p:txBody>
          <a:bodyPr wrap="square">
            <a:spAutoFit/>
          </a:bodyPr>
          <a:lstStyle/>
          <a:p>
            <a:pPr algn="ctr">
              <a:buClr>
                <a:srgbClr val="002060"/>
              </a:buClr>
              <a:buFont typeface="Wingdings" pitchFamily="2" charset="2"/>
              <a:buChar char="Ø"/>
            </a:pPr>
            <a:r>
              <a:rPr lang="en-US" sz="2800" dirty="0" smtClean="0"/>
              <a:t>This signal forces to go straight and does not allow the turn to the right and to the left.</a:t>
            </a:r>
          </a:p>
        </p:txBody>
      </p:sp>
      <p:sp>
        <p:nvSpPr>
          <p:cNvPr id="8" name="Rettangolo 7"/>
          <p:cNvSpPr/>
          <p:nvPr/>
        </p:nvSpPr>
        <p:spPr>
          <a:xfrm>
            <a:off x="1979712" y="2978949"/>
            <a:ext cx="6696744" cy="1384995"/>
          </a:xfrm>
          <a:prstGeom prst="rect">
            <a:avLst/>
          </a:prstGeom>
        </p:spPr>
        <p:txBody>
          <a:bodyPr wrap="square">
            <a:spAutoFit/>
          </a:bodyPr>
          <a:lstStyle/>
          <a:p>
            <a:pPr algn="ctr">
              <a:buClr>
                <a:srgbClr val="002060"/>
              </a:buClr>
              <a:buFont typeface="Wingdings" pitchFamily="2" charset="2"/>
              <a:buChar char="Ø"/>
            </a:pPr>
            <a:r>
              <a:rPr lang="en-US" sz="2800" dirty="0" smtClean="0"/>
              <a:t>In the presence of this signal it can only turn left, but you can not go straight or turn right.</a:t>
            </a:r>
          </a:p>
        </p:txBody>
      </p:sp>
    </p:spTree>
  </p:cSld>
  <p:clrMapOvr>
    <a:masterClrMapping/>
  </p:clrMapOvr>
  <p:transition>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00"/>
            <a:ext cx="8229600" cy="1143000"/>
          </a:xfrm>
        </p:spPr>
        <p:txBody>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Allow directions</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Segnaposto contenuto 2"/>
          <p:cNvSpPr>
            <a:spLocks noGrp="1"/>
          </p:cNvSpPr>
          <p:nvPr>
            <p:ph idx="1"/>
          </p:nvPr>
        </p:nvSpPr>
        <p:spPr>
          <a:xfrm>
            <a:off x="2643174" y="1428736"/>
            <a:ext cx="6043626" cy="4880624"/>
          </a:xfrm>
        </p:spPr>
        <p:txBody>
          <a:bodyPr>
            <a:normAutofit fontScale="92500" lnSpcReduction="20000"/>
          </a:bodyPr>
          <a:lstStyle/>
          <a:p>
            <a:pPr>
              <a:buClr>
                <a:srgbClr val="002060"/>
              </a:buClr>
              <a:buFont typeface="Wingdings" pitchFamily="2" charset="2"/>
              <a:buChar char="Ø"/>
            </a:pPr>
            <a:r>
              <a:rPr lang="it-IT" dirty="0" smtClean="0"/>
              <a:t>Questo segnale offre la possibilità di svoltare a destra o a sinistra ma vieta di proseguire diritto.</a:t>
            </a:r>
          </a:p>
          <a:p>
            <a:endParaRPr lang="it-IT" dirty="0" smtClean="0"/>
          </a:p>
          <a:p>
            <a:pPr>
              <a:buClr>
                <a:srgbClr val="002060"/>
              </a:buClr>
              <a:buFont typeface="Wingdings" pitchFamily="2" charset="2"/>
              <a:buChar char="Ø"/>
            </a:pPr>
            <a:r>
              <a:rPr lang="it-IT" dirty="0" smtClean="0"/>
              <a:t>Quest'altro consente di proseguire diritto o svoltare a destra, ma impedisce la svolta a sinistra. </a:t>
            </a:r>
          </a:p>
          <a:p>
            <a:endParaRPr lang="it-IT" dirty="0" smtClean="0"/>
          </a:p>
          <a:p>
            <a:pPr>
              <a:buClr>
                <a:srgbClr val="002060"/>
              </a:buClr>
              <a:buFont typeface="Wingdings" pitchFamily="2" charset="2"/>
              <a:buChar char="Ø"/>
            </a:pPr>
            <a:r>
              <a:rPr lang="it-IT" dirty="0" smtClean="0"/>
              <a:t>Situazione ribaltata con questo che consente di proseguire diritto e di svoltare a sinistra, ma impedisce la svolta a destra.</a:t>
            </a:r>
            <a:endParaRPr lang="it-IT" dirty="0"/>
          </a:p>
        </p:txBody>
      </p:sp>
      <p:pic>
        <p:nvPicPr>
          <p:cNvPr id="2050"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48" y="1142984"/>
            <a:ext cx="1714512" cy="1714512"/>
          </a:xfrm>
          <a:prstGeom prst="rect">
            <a:avLst/>
          </a:prstGeom>
          <a:noFill/>
        </p:spPr>
      </p:pic>
      <p:pic>
        <p:nvPicPr>
          <p:cNvPr id="2056" name="Picture 8"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48" y="2928934"/>
            <a:ext cx="1714512" cy="1714512"/>
          </a:xfrm>
          <a:prstGeom prst="rect">
            <a:avLst/>
          </a:prstGeom>
          <a:noFill/>
        </p:spPr>
      </p:pic>
      <p:pic>
        <p:nvPicPr>
          <p:cNvPr id="2057" name="Picture 9" descr="C:\Users\Utente\Desktop\imgre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48" y="4786322"/>
            <a:ext cx="1725597" cy="172559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760"/>
            <a:ext cx="8229600" cy="1143000"/>
          </a:xfrm>
        </p:spPr>
        <p:txBody>
          <a:bodyPr>
            <a:noAutofit/>
          </a:bodyPr>
          <a:lstStyle/>
          <a:p>
            <a:r>
              <a:rPr lang="it-IT"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Crosswalk</a:t>
            </a:r>
            <a:r>
              <a:rPr lang="it-IT"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it-IT"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is</a:t>
            </a:r>
            <a:r>
              <a:rPr lang="it-IT"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r>
            <a:br>
              <a:rPr lang="it-IT"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it-IT"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Cycle </a:t>
            </a:r>
            <a:r>
              <a:rPr lang="it-IT"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crossing</a:t>
            </a:r>
            <a:endParaRPr lang="it-IT"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Segnaposto contenuto 2"/>
          <p:cNvSpPr>
            <a:spLocks noGrp="1"/>
          </p:cNvSpPr>
          <p:nvPr>
            <p:ph idx="1"/>
          </p:nvPr>
        </p:nvSpPr>
        <p:spPr>
          <a:xfrm>
            <a:off x="3428992" y="1643050"/>
            <a:ext cx="5257808" cy="4666310"/>
          </a:xfrm>
        </p:spPr>
        <p:txBody>
          <a:bodyPr>
            <a:normAutofit fontScale="70000" lnSpcReduction="20000"/>
          </a:bodyPr>
          <a:lstStyle/>
          <a:p>
            <a:r>
              <a:rPr lang="en-US" dirty="0" smtClean="0"/>
              <a:t>Is positioned at a pedestrian crossing not controlled by traffic lights, it is installed on city streets and suburban and may be preceded by the warning sign "Pedestrian Crossing". Invite to reduce speed and to stop to give way to pedestrians.</a:t>
            </a:r>
          </a:p>
          <a:p>
            <a:endParaRPr lang="en-US" dirty="0" smtClean="0"/>
          </a:p>
          <a:p>
            <a:endParaRPr lang="en-US" dirty="0" smtClean="0"/>
          </a:p>
          <a:p>
            <a:endParaRPr lang="en-US" dirty="0" smtClean="0"/>
          </a:p>
          <a:p>
            <a:r>
              <a:rPr lang="en-US" dirty="0" smtClean="0"/>
              <a:t>It indicates that a cycle path crosses the road you are currently taking, in conjunction with the corresponding cycle crossing stripes. We must use caution and give priority to cyclists in transit.</a:t>
            </a:r>
            <a:endParaRPr lang="it-IT" dirty="0"/>
          </a:p>
        </p:txBody>
      </p:sp>
      <p:pic>
        <p:nvPicPr>
          <p:cNvPr id="1026" name="Picture 2" descr="C:\Users\Utente\Desktop\imgres.png"/>
          <p:cNvPicPr>
            <a:picLocks noChangeAspect="1" noChangeArrowheads="1"/>
          </p:cNvPicPr>
          <p:nvPr/>
        </p:nvPicPr>
        <p:blipFill>
          <a:blip r:embed="rId2" cstate="print"/>
          <a:srcRect/>
          <a:stretch>
            <a:fillRect/>
          </a:stretch>
        </p:blipFill>
        <p:spPr bwMode="auto">
          <a:xfrm>
            <a:off x="785786" y="1727448"/>
            <a:ext cx="2133600" cy="2133600"/>
          </a:xfrm>
          <a:prstGeom prst="rect">
            <a:avLst/>
          </a:prstGeom>
          <a:noFill/>
        </p:spPr>
      </p:pic>
      <p:pic>
        <p:nvPicPr>
          <p:cNvPr id="1027" name="Picture 3" descr="C:\Users\Utente\Desktop\imgres.png"/>
          <p:cNvPicPr>
            <a:picLocks noChangeAspect="1" noChangeArrowheads="1"/>
          </p:cNvPicPr>
          <p:nvPr/>
        </p:nvPicPr>
        <p:blipFill>
          <a:blip r:embed="rId3" cstate="print"/>
          <a:srcRect/>
          <a:stretch>
            <a:fillRect/>
          </a:stretch>
        </p:blipFill>
        <p:spPr bwMode="auto">
          <a:xfrm>
            <a:off x="854224" y="4247728"/>
            <a:ext cx="2133600" cy="21336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71400"/>
            <a:ext cx="7236296" cy="1440160"/>
          </a:xfrm>
        </p:spPr>
        <p:txBody>
          <a:bodyPr>
            <a:normAutofit/>
          </a:bodyPr>
          <a:lstStyle/>
          <a:p>
            <a:r>
              <a:rPr lang="en-US" sz="3600" dirty="0" smtClean="0">
                <a:latin typeface="+mn-lt"/>
              </a:rPr>
              <a:t>Dangerous curve to the right and to the left</a:t>
            </a:r>
            <a:endParaRPr lang="it-IT" sz="3600" dirty="0">
              <a:latin typeface="+mn-lt"/>
            </a:endParaRPr>
          </a:p>
        </p:txBody>
      </p:sp>
      <p:pic>
        <p:nvPicPr>
          <p:cNvPr id="2050" name="Picture 2" descr="C:\Users\Utente\Desktop\imgr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9792" y="1340768"/>
            <a:ext cx="1350000" cy="1193182"/>
          </a:xfrm>
          <a:prstGeom prst="rect">
            <a:avLst/>
          </a:prstGeom>
          <a:noFill/>
        </p:spPr>
      </p:pic>
      <p:pic>
        <p:nvPicPr>
          <p:cNvPr id="2051" name="Picture 3" descr="C:\Users\Utente\Desktop\img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1340768"/>
            <a:ext cx="1296144" cy="1228275"/>
          </a:xfrm>
          <a:prstGeom prst="rect">
            <a:avLst/>
          </a:prstGeom>
          <a:noFill/>
        </p:spPr>
      </p:pic>
      <p:pic>
        <p:nvPicPr>
          <p:cNvPr id="6" name="Picture 2" descr="C:\Users\Utente\Desktop\imgre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648" y="4671288"/>
            <a:ext cx="1350000" cy="1350000"/>
          </a:xfrm>
          <a:prstGeom prst="rect">
            <a:avLst/>
          </a:prstGeom>
          <a:noFill/>
        </p:spPr>
      </p:pic>
      <p:pic>
        <p:nvPicPr>
          <p:cNvPr id="7" name="Picture 3" descr="C:\Users\Utente\Desktop\imgre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6216" y="4671288"/>
            <a:ext cx="1350000" cy="1350000"/>
          </a:xfrm>
          <a:prstGeom prst="rect">
            <a:avLst/>
          </a:prstGeom>
          <a:noFill/>
        </p:spPr>
      </p:pic>
      <p:sp>
        <p:nvSpPr>
          <p:cNvPr id="8" name="Rettangolo 7"/>
          <p:cNvSpPr/>
          <p:nvPr/>
        </p:nvSpPr>
        <p:spPr>
          <a:xfrm>
            <a:off x="1331640" y="3286725"/>
            <a:ext cx="6924716" cy="646331"/>
          </a:xfrm>
          <a:prstGeom prst="rect">
            <a:avLst/>
          </a:prstGeom>
        </p:spPr>
        <p:txBody>
          <a:bodyPr wrap="none">
            <a:spAutoFit/>
          </a:bodyPr>
          <a:lstStyle/>
          <a:p>
            <a:pPr algn="ctr"/>
            <a:r>
              <a:rPr lang="en-US" sz="3600" dirty="0" smtClean="0"/>
              <a:t>Double Bend first right and then left</a:t>
            </a:r>
            <a:endParaRPr lang="it-IT" sz="36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to="" calcmode="lin" valueType="num">
                                      <p:cBhvr>
                                        <p:cTn id="11" dur="1" fill="hold"/>
                                        <p:tgtEl>
                                          <p:spTgt spid="2051"/>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79712" y="0"/>
            <a:ext cx="5884136" cy="923330"/>
          </a:xfrm>
          <a:prstGeom prst="rect">
            <a:avLst/>
          </a:prstGeom>
          <a:noFill/>
        </p:spPr>
        <p:txBody>
          <a:bodyPr wrap="square" rtlCol="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Caratteristiche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asellaDiTesto 2"/>
          <p:cNvSpPr txBox="1"/>
          <p:nvPr/>
        </p:nvSpPr>
        <p:spPr>
          <a:xfrm>
            <a:off x="750067" y="980728"/>
            <a:ext cx="7643866" cy="5324535"/>
          </a:xfrm>
          <a:prstGeom prst="rect">
            <a:avLst/>
          </a:prstGeom>
          <a:noFill/>
        </p:spPr>
        <p:txBody>
          <a:bodyPr wrap="square" rtlCol="0">
            <a:spAutoFit/>
          </a:bodyPr>
          <a:lstStyle/>
          <a:p>
            <a:pPr algn="ctr"/>
            <a:r>
              <a:rPr lang="it-IT" sz="2000" dirty="0" smtClean="0"/>
              <a:t>I due modi verbali spesso utilizzati in questo tipo di testo sono l’</a:t>
            </a:r>
            <a:r>
              <a:rPr lang="it-IT" sz="2000" b="1" dirty="0" smtClean="0"/>
              <a:t>imperativo </a:t>
            </a:r>
            <a:r>
              <a:rPr lang="it-IT" sz="2000" dirty="0" smtClean="0"/>
              <a:t>e il </a:t>
            </a:r>
            <a:r>
              <a:rPr lang="it-IT" sz="2000" b="1" dirty="0" smtClean="0"/>
              <a:t>congiuntivo esortativo.</a:t>
            </a:r>
          </a:p>
          <a:p>
            <a:pPr algn="ctr"/>
            <a:r>
              <a:rPr lang="it-IT" sz="2000" dirty="0" smtClean="0"/>
              <a:t>A volte i comandi/consigli sono espressi all’</a:t>
            </a:r>
            <a:r>
              <a:rPr lang="it-IT" sz="2000" b="1" dirty="0" smtClean="0"/>
              <a:t>infinito</a:t>
            </a:r>
            <a:r>
              <a:rPr lang="it-IT" sz="2000" dirty="0" smtClean="0"/>
              <a:t> ( es. </a:t>
            </a:r>
            <a:r>
              <a:rPr lang="it-IT" sz="2000" i="1" dirty="0" smtClean="0"/>
              <a:t>Procedere con prudenza!)</a:t>
            </a:r>
            <a:r>
              <a:rPr lang="it-IT" sz="2000" dirty="0" smtClean="0"/>
              <a:t>.</a:t>
            </a:r>
          </a:p>
          <a:p>
            <a:pPr algn="ctr"/>
            <a:r>
              <a:rPr lang="it-IT" sz="2000" dirty="0" smtClean="0"/>
              <a:t>Un testo regolativo è efficace quando permette al proprio destinatario di comprendere con chiarezza ciò che gli viene richiesto.</a:t>
            </a:r>
          </a:p>
          <a:p>
            <a:r>
              <a:rPr lang="it-IT" sz="2000" b="1" dirty="0" smtClean="0"/>
              <a:t>Cosa fornisce? </a:t>
            </a:r>
          </a:p>
          <a:p>
            <a:pPr>
              <a:buClr>
                <a:srgbClr val="002060"/>
              </a:buClr>
              <a:buFont typeface="Wingdings" pitchFamily="2" charset="2"/>
              <a:buChar char="Ø"/>
            </a:pPr>
            <a:r>
              <a:rPr lang="it-IT" sz="2000" dirty="0" smtClean="0"/>
              <a:t>Istruzioni;</a:t>
            </a:r>
          </a:p>
          <a:p>
            <a:pPr>
              <a:buClr>
                <a:srgbClr val="002060"/>
              </a:buClr>
              <a:buFont typeface="Wingdings" pitchFamily="2" charset="2"/>
              <a:buChar char="Ø"/>
            </a:pPr>
            <a:r>
              <a:rPr lang="it-IT" sz="2000" dirty="0" smtClean="0"/>
              <a:t>informazioni;</a:t>
            </a:r>
          </a:p>
          <a:p>
            <a:pPr>
              <a:buClr>
                <a:srgbClr val="002060"/>
              </a:buClr>
              <a:buFont typeface="Wingdings" pitchFamily="2" charset="2"/>
              <a:buChar char="Ø"/>
            </a:pPr>
            <a:r>
              <a:rPr lang="it-IT" sz="2000" dirty="0" smtClean="0"/>
              <a:t>regole.</a:t>
            </a:r>
          </a:p>
          <a:p>
            <a:r>
              <a:rPr lang="it-IT" sz="2000" b="1" dirty="0" smtClean="0"/>
              <a:t>Come si presenta?</a:t>
            </a:r>
          </a:p>
          <a:p>
            <a:pPr>
              <a:buClr>
                <a:srgbClr val="002060"/>
              </a:buClr>
              <a:buFont typeface="Wingdings" pitchFamily="2" charset="2"/>
              <a:buChar char="Ø"/>
            </a:pPr>
            <a:r>
              <a:rPr lang="it-IT" sz="2000" dirty="0" smtClean="0"/>
              <a:t>Breve;</a:t>
            </a:r>
          </a:p>
          <a:p>
            <a:pPr>
              <a:buClr>
                <a:srgbClr val="002060"/>
              </a:buClr>
              <a:buFont typeface="Wingdings" pitchFamily="2" charset="2"/>
              <a:buChar char="Ø"/>
            </a:pPr>
            <a:r>
              <a:rPr lang="it-IT" sz="2000" dirty="0" smtClean="0"/>
              <a:t>schematico;</a:t>
            </a:r>
          </a:p>
          <a:p>
            <a:pPr>
              <a:buClr>
                <a:srgbClr val="002060"/>
              </a:buClr>
              <a:buFont typeface="Wingdings" pitchFamily="2" charset="2"/>
              <a:buChar char="Ø"/>
            </a:pPr>
            <a:r>
              <a:rPr lang="it-IT" sz="2000" dirty="0" smtClean="0"/>
              <a:t>con elenchi puntati.</a:t>
            </a:r>
          </a:p>
          <a:p>
            <a:r>
              <a:rPr lang="it-IT" sz="2000" b="1" dirty="0" smtClean="0"/>
              <a:t>Come è scritto?</a:t>
            </a:r>
          </a:p>
          <a:p>
            <a:pPr>
              <a:buClr>
                <a:srgbClr val="002060"/>
              </a:buClr>
              <a:buFont typeface="Wingdings" pitchFamily="2" charset="2"/>
              <a:buChar char="Ø"/>
            </a:pPr>
            <a:r>
              <a:rPr lang="it-IT" sz="2000" dirty="0" smtClean="0"/>
              <a:t>Il testo e’ chiaro e preciso;</a:t>
            </a:r>
          </a:p>
          <a:p>
            <a:pPr>
              <a:buClr>
                <a:srgbClr val="002060"/>
              </a:buClr>
              <a:buFont typeface="Wingdings" pitchFamily="2" charset="2"/>
              <a:buChar char="Ø"/>
            </a:pPr>
            <a:r>
              <a:rPr lang="it-IT" sz="2000" dirty="0" smtClean="0"/>
              <a:t>i verbi sono all’imperativo, al congiuntivo esortativo o all’infinito.</a:t>
            </a:r>
            <a:endParaRPr lang="it-IT"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creenshot_2017-01-16-11-48-09.png"/>
          <p:cNvPicPr>
            <a:picLocks noChangeAspect="1"/>
          </p:cNvPicPr>
          <p:nvPr/>
        </p:nvPicPr>
        <p:blipFill>
          <a:blip r:embed="rId2" cstate="email">
            <a:extLst>
              <a:ext uri="{28A0092B-C50C-407E-A947-70E740481C1C}">
                <a14:useLocalDpi xmlns:a14="http://schemas.microsoft.com/office/drawing/2010/main"/>
              </a:ext>
            </a:extLst>
          </a:blip>
          <a:srcRect t="45800" b="33200"/>
          <a:stretch>
            <a:fillRect/>
          </a:stretch>
        </p:blipFill>
        <p:spPr>
          <a:xfrm>
            <a:off x="0" y="0"/>
            <a:ext cx="9144000" cy="6858000"/>
          </a:xfrm>
          <a:prstGeom prst="rect">
            <a:avLst/>
          </a:prstGeom>
        </p:spPr>
      </p:pic>
      <p:sp>
        <p:nvSpPr>
          <p:cNvPr id="4" name="Rettangolo 3"/>
          <p:cNvSpPr/>
          <p:nvPr/>
        </p:nvSpPr>
        <p:spPr>
          <a:xfrm>
            <a:off x="2843808" y="2780928"/>
            <a:ext cx="3302443" cy="923330"/>
          </a:xfrm>
          <a:prstGeom prst="rect">
            <a:avLst/>
          </a:prstGeom>
          <a:noFill/>
        </p:spPr>
        <p:txBody>
          <a:bodyPr wrap="none" lIns="91440" tIns="45720" rIns="91440" bIns="45720">
            <a:spAutoFit/>
            <a:scene3d>
              <a:camera prst="isometricOffAxis1Right"/>
              <a:lightRig rig="threePt" dir="t"/>
            </a:scene3d>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L’ambiente</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asellaDiTesto 4"/>
          <p:cNvSpPr txBox="1"/>
          <p:nvPr/>
        </p:nvSpPr>
        <p:spPr>
          <a:xfrm>
            <a:off x="107504" y="188640"/>
            <a:ext cx="3240360" cy="523220"/>
          </a:xfrm>
          <a:prstGeom prst="rect">
            <a:avLst/>
          </a:prstGeom>
          <a:noFill/>
        </p:spPr>
        <p:txBody>
          <a:bodyPr wrap="square" rtlCol="0">
            <a:spAutoFit/>
          </a:bodyPr>
          <a:lstStyle/>
          <a:p>
            <a:pPr algn="ctr"/>
            <a:r>
              <a:rPr lang="it-IT" sz="2800" b="1" dirty="0" smtClean="0"/>
              <a:t>Scienze della Terra:</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556362" y="1038183"/>
            <a:ext cx="5519057" cy="5487161"/>
          </a:xfrm>
        </p:spPr>
        <p:txBody>
          <a:bodyPr>
            <a:noAutofit/>
          </a:bodyPr>
          <a:lstStyle/>
          <a:p>
            <a:r>
              <a:rPr lang="it-IT" sz="1800" dirty="0" smtClean="0">
                <a:solidFill>
                  <a:schemeClr val="tx1"/>
                </a:solidFill>
              </a:rPr>
              <a:t>Rispettare l’ambiente è un nostro dovere, che spesso e volentieri dimentichiamo. Presi dai ritmi stressanti di una società sempre più urbanizzata e attenti agli stili di vita lavorativi, dimentichiamo che rispettare il mondo in cui viviamo è il nostro primo dovere per vivere una vita migliore, che rispettare l’ambiente è il primo passo da compiere se vogliamo che la natura rispetti noi e non alteri i suoi equilibri, mettendo a rischio anche l’uomo. Negli ultimi mesi, in particolare, si sente parlare di cambiamenti climatici e conseguenze disastrose per l’umanità’, si sente parlare di uragani e perturbazioni provocati dall’evaporazione dei mari e si sente parlare di ricerca di soluzioni, senza sapere, però, che la soluzione più immediata per cambiare la situazione è iniziare a rispettare l’ambiente, tutti i giorni, con piccoli gesti.</a:t>
            </a:r>
          </a:p>
        </p:txBody>
      </p:sp>
      <p:pic>
        <p:nvPicPr>
          <p:cNvPr id="6" name="Immagin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544" y="3717032"/>
            <a:ext cx="2376264" cy="2794000"/>
          </a:xfrm>
          <a:prstGeom prst="rect">
            <a:avLst/>
          </a:prstGeom>
          <a:ln>
            <a:noFill/>
          </a:ln>
          <a:effectLst>
            <a:outerShdw blurRad="292100" dist="139700" dir="2700000" algn="tl" rotWithShape="0">
              <a:srgbClr val="333333">
                <a:alpha val="65000"/>
              </a:srgbClr>
            </a:outerShdw>
          </a:effectLst>
        </p:spPr>
      </p:pic>
      <p:pic>
        <p:nvPicPr>
          <p:cNvPr id="2050" name="Picture 2" descr="Risultati immagini per ambien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143" y="699839"/>
            <a:ext cx="3282043" cy="2709566"/>
          </a:xfrm>
          <a:prstGeom prst="rect">
            <a:avLst/>
          </a:prstGeom>
          <a:noFill/>
        </p:spPr>
      </p:pic>
    </p:spTree>
    <p:extLst>
      <p:ext uri="{BB962C8B-B14F-4D97-AF65-F5344CB8AC3E}">
        <p14:creationId xmlns:p14="http://schemas.microsoft.com/office/powerpoint/2010/main" val="37183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6756" y="15205"/>
            <a:ext cx="9121136" cy="1325563"/>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Le sette regole per rispettare l’ambiente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sz="half" idx="1"/>
          </p:nvPr>
        </p:nvSpPr>
        <p:spPr>
          <a:xfrm>
            <a:off x="215901" y="1369556"/>
            <a:ext cx="8712199" cy="5488444"/>
          </a:xfrm>
        </p:spPr>
        <p:txBody>
          <a:bodyPr>
            <a:noAutofit/>
          </a:bodyPr>
          <a:lstStyle/>
          <a:p>
            <a:pPr marL="457200" indent="-457200">
              <a:buClr>
                <a:srgbClr val="002060"/>
              </a:buClr>
              <a:buFont typeface="+mj-lt"/>
              <a:buAutoNum type="arabicParenR"/>
            </a:pPr>
            <a:r>
              <a:rPr lang="it-IT" sz="2000" dirty="0" smtClean="0"/>
              <a:t>Non sprecare l’acqua. L’oro blu è un bene prezioso che non ci sarà per sempre in abbondanza per tutti.</a:t>
            </a:r>
          </a:p>
          <a:p>
            <a:pPr marL="457200" indent="-457200">
              <a:buClr>
                <a:srgbClr val="002060"/>
              </a:buClr>
              <a:buFont typeface="+mj-lt"/>
              <a:buAutoNum type="arabicParenR"/>
            </a:pPr>
            <a:r>
              <a:rPr lang="it-IT" sz="2000" dirty="0" smtClean="0"/>
              <a:t>Fare la raccolta differenziata e non abbandonare rifiuti di qualsiasi tipo per strada.</a:t>
            </a:r>
          </a:p>
          <a:p>
            <a:pPr marL="457200" indent="-457200">
              <a:buClr>
                <a:srgbClr val="002060"/>
              </a:buClr>
              <a:buFont typeface="+mj-lt"/>
              <a:buAutoNum type="arabicParenR"/>
            </a:pPr>
            <a:r>
              <a:rPr lang="it-IT" sz="2000" dirty="0" smtClean="0"/>
              <a:t>Costruire case ecologiche. Meglio se di legno, poiché sono eco-compatibili e sicure in caso di terremoti. Una casa ecologica permette non solo di rispettare l’ambiente, ma anche di risparmiare denaro.</a:t>
            </a:r>
          </a:p>
          <a:p>
            <a:pPr marL="457200" indent="-457200">
              <a:buClr>
                <a:srgbClr val="002060"/>
              </a:buClr>
              <a:buFont typeface="+mj-lt"/>
              <a:buAutoNum type="arabicParenR"/>
            </a:pPr>
            <a:r>
              <a:rPr lang="it-IT" sz="2000" dirty="0" smtClean="0"/>
              <a:t>Creare energia pulita, abbandonando il nucleare e le fonti fossili, colpevoli delle emissioni di gas serra nell’aria.</a:t>
            </a:r>
          </a:p>
          <a:p>
            <a:pPr marL="457200" indent="-457200">
              <a:buClr>
                <a:srgbClr val="002060"/>
              </a:buClr>
              <a:buFont typeface="+mj-lt"/>
              <a:buAutoNum type="arabicParenR"/>
            </a:pPr>
            <a:r>
              <a:rPr lang="it-IT" sz="2000" dirty="0" smtClean="0"/>
              <a:t>Aderire allo sviluppo di una mobilità sostenibile, acquistando auto elettriche e utilizzando la bicicletta per i piccoli spostamenti.</a:t>
            </a:r>
          </a:p>
          <a:p>
            <a:pPr marL="457200" indent="-457200">
              <a:buClr>
                <a:srgbClr val="002060"/>
              </a:buClr>
              <a:buFont typeface="+mj-lt"/>
              <a:buAutoNum type="arabicParenR"/>
            </a:pPr>
            <a:r>
              <a:rPr lang="it-IT" sz="2000" dirty="0" smtClean="0"/>
              <a:t>Combattere la deforestazione. Tagliare gli alberi significa avere meno ossigeno nell’aria e più Co2, significa alterare gli equilibri della natura, significa distruggere il pianeta.</a:t>
            </a:r>
          </a:p>
          <a:p>
            <a:pPr marL="457200" indent="-457200">
              <a:buClr>
                <a:srgbClr val="002060"/>
              </a:buClr>
              <a:buFont typeface="+mj-lt"/>
              <a:buAutoNum type="arabicParenR"/>
            </a:pPr>
            <a:r>
              <a:rPr lang="it-IT" sz="2000" dirty="0" smtClean="0"/>
              <a:t>Rispettare la fauna: ogni piccolo animale è indispensabile per l’equilibrio del ciclo della vita. </a:t>
            </a:r>
            <a:endParaRPr lang="it-IT" sz="2000" dirty="0"/>
          </a:p>
        </p:txBody>
      </p:sp>
    </p:spTree>
    <p:extLst>
      <p:ext uri="{BB962C8B-B14F-4D97-AF65-F5344CB8AC3E}">
        <p14:creationId xmlns:p14="http://schemas.microsoft.com/office/powerpoint/2010/main" val="239312354"/>
      </p:ext>
    </p:extLst>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shot_2017-01-16-11-53-18.png"/>
          <p:cNvPicPr>
            <a:picLocks noChangeAspect="1"/>
          </p:cNvPicPr>
          <p:nvPr/>
        </p:nvPicPr>
        <p:blipFill>
          <a:blip r:embed="rId2" cstate="email">
            <a:extLst>
              <a:ext uri="{28A0092B-C50C-407E-A947-70E740481C1C}">
                <a14:useLocalDpi xmlns:a14="http://schemas.microsoft.com/office/drawing/2010/main"/>
              </a:ext>
            </a:extLst>
          </a:blip>
          <a:srcRect t="35300" b="32150"/>
          <a:stretch>
            <a:fillRect/>
          </a:stretch>
        </p:blipFill>
        <p:spPr>
          <a:xfrm>
            <a:off x="0" y="0"/>
            <a:ext cx="9144000" cy="6858000"/>
          </a:xfrm>
          <a:prstGeom prst="rect">
            <a:avLst/>
          </a:prstGeom>
        </p:spPr>
      </p:pic>
      <p:sp>
        <p:nvSpPr>
          <p:cNvPr id="5" name="Rettangolo 4"/>
          <p:cNvSpPr/>
          <p:nvPr/>
        </p:nvSpPr>
        <p:spPr>
          <a:xfrm>
            <a:off x="2516278" y="2708920"/>
            <a:ext cx="4111447" cy="923330"/>
          </a:xfrm>
          <a:prstGeom prst="rect">
            <a:avLst/>
          </a:prstGeom>
          <a:noFill/>
        </p:spPr>
        <p:txBody>
          <a:bodyPr wrap="none" lIns="91440" tIns="45720" rIns="91440" bIns="45720">
            <a:spAutoFit/>
            <a:scene3d>
              <a:camera prst="isometricOffAxis1Right"/>
              <a:lightRig rig="threePt" dir="t"/>
            </a:scene3d>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L’effetto serra</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asellaDiTesto 5"/>
          <p:cNvSpPr txBox="1"/>
          <p:nvPr/>
        </p:nvSpPr>
        <p:spPr>
          <a:xfrm>
            <a:off x="251520" y="188640"/>
            <a:ext cx="1296144" cy="523220"/>
          </a:xfrm>
          <a:prstGeom prst="rect">
            <a:avLst/>
          </a:prstGeom>
          <a:noFill/>
        </p:spPr>
        <p:txBody>
          <a:bodyPr wrap="square" rtlCol="0">
            <a:spAutoFit/>
          </a:bodyPr>
          <a:lstStyle/>
          <a:p>
            <a:r>
              <a:rPr lang="it-IT" sz="2800" b="1" dirty="0" smtClean="0">
                <a:solidFill>
                  <a:schemeClr val="bg1"/>
                </a:solidFill>
              </a:rPr>
              <a:t>Fisica:</a:t>
            </a:r>
            <a:endParaRPr lang="it-IT"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504" y="44624"/>
            <a:ext cx="4176464" cy="2736304"/>
          </a:xfrm>
        </p:spPr>
        <p:txBody>
          <a:bodyPr>
            <a:noAutofit/>
          </a:bodyPr>
          <a:lstStyle/>
          <a:p>
            <a:endParaRPr lang="it-IT" sz="2000" dirty="0" smtClean="0">
              <a:solidFill>
                <a:srgbClr val="FF0000"/>
              </a:solidFill>
            </a:endParaRPr>
          </a:p>
          <a:p>
            <a:r>
              <a:rPr lang="it-IT" sz="2400" dirty="0" smtClean="0">
                <a:solidFill>
                  <a:schemeClr val="tx1"/>
                </a:solidFill>
              </a:rPr>
              <a:t>L’effetto serra è un fenomeno </a:t>
            </a:r>
            <a:r>
              <a:rPr lang="it-IT" sz="2400" dirty="0" err="1" smtClean="0">
                <a:solidFill>
                  <a:schemeClr val="tx1"/>
                </a:solidFill>
              </a:rPr>
              <a:t>atmosferico-climatico</a:t>
            </a:r>
            <a:r>
              <a:rPr lang="it-IT" sz="2400" dirty="0" smtClean="0">
                <a:solidFill>
                  <a:schemeClr val="tx1"/>
                </a:solidFill>
              </a:rPr>
              <a:t> che indica la capacità di un pianeta di trattenere nella propria atmosfera parte dell’energia proveniente dalla sua stella.</a:t>
            </a:r>
          </a:p>
        </p:txBody>
      </p:sp>
      <p:sp>
        <p:nvSpPr>
          <p:cNvPr id="4" name="CasellaDiTesto 3"/>
          <p:cNvSpPr txBox="1"/>
          <p:nvPr/>
        </p:nvSpPr>
        <p:spPr>
          <a:xfrm>
            <a:off x="4357654" y="2802408"/>
            <a:ext cx="4786346" cy="4154984"/>
          </a:xfrm>
          <a:prstGeom prst="rect">
            <a:avLst/>
          </a:prstGeom>
          <a:noFill/>
        </p:spPr>
        <p:txBody>
          <a:bodyPr wrap="square" rtlCol="0">
            <a:spAutoFit/>
          </a:bodyPr>
          <a:lstStyle/>
          <a:p>
            <a:pPr algn="ctr"/>
            <a:r>
              <a:rPr lang="it-IT" sz="2400" dirty="0" smtClean="0"/>
              <a:t>L’incremento della temperatura della terra può provocare una serie di effetti ambientali di notevoli proporzioni.</a:t>
            </a:r>
          </a:p>
          <a:p>
            <a:pPr algn="ctr"/>
            <a:r>
              <a:rPr lang="it-IT" sz="2400" dirty="0" smtClean="0"/>
              <a:t>Il riscaldamento globale comporta anche una diminuzione complessiva delle superfici glaciali.</a:t>
            </a:r>
          </a:p>
          <a:p>
            <a:pPr algn="ctr"/>
            <a:r>
              <a:rPr lang="it-IT" sz="2400" dirty="0" smtClean="0"/>
              <a:t>Le grandi masse di ghiaccio della </a:t>
            </a:r>
            <a:r>
              <a:rPr lang="it-IT" sz="2400" b="1" dirty="0" smtClean="0"/>
              <a:t>Groenlandia</a:t>
            </a:r>
            <a:r>
              <a:rPr lang="it-IT" sz="2400" dirty="0" smtClean="0"/>
              <a:t> e dei ghiacciai continentali stanno arrestando notevolmente.</a:t>
            </a:r>
            <a:endParaRPr lang="it-IT" sz="2400" b="1" dirty="0"/>
          </a:p>
        </p:txBody>
      </p:sp>
      <p:pic>
        <p:nvPicPr>
          <p:cNvPr id="6148" name="Picture 4" descr="Risultati immagini per effetto serra cau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140968"/>
            <a:ext cx="4248472" cy="2832315"/>
          </a:xfrm>
          <a:prstGeom prst="rect">
            <a:avLst/>
          </a:prstGeom>
          <a:noFill/>
        </p:spPr>
      </p:pic>
      <p:pic>
        <p:nvPicPr>
          <p:cNvPr id="6150" name="Picture 6" descr="Risultati immagini per effetto serra cause"/>
          <p:cNvPicPr>
            <a:picLocks noChangeAspect="1" noChangeArrowheads="1"/>
          </p:cNvPicPr>
          <p:nvPr/>
        </p:nvPicPr>
        <p:blipFill>
          <a:blip r:embed="rId3" cstate="print"/>
          <a:srcRect/>
          <a:stretch>
            <a:fillRect/>
          </a:stretch>
        </p:blipFill>
        <p:spPr bwMode="auto">
          <a:xfrm>
            <a:off x="5004048" y="116632"/>
            <a:ext cx="3528392" cy="2663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150"/>
                                        </p:tgtEl>
                                        <p:attrNameLst>
                                          <p:attrName>style.visibility</p:attrName>
                                        </p:attrNameLst>
                                      </p:cBhvr>
                                      <p:to>
                                        <p:strVal val="visible"/>
                                      </p:to>
                                    </p:set>
                                    <p:anim to="" calcmode="lin" valueType="num">
                                      <p:cBhvr>
                                        <p:cTn id="11" dur="1" fill="hold"/>
                                        <p:tgtEl>
                                          <p:spTgt spid="61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2857488" y="2071678"/>
            <a:ext cx="3071834" cy="257176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Regole per ridurre l’effetto serra</a:t>
            </a:r>
            <a:endPar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F:\SANDISK\UDA FISICA\energia_eolica_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785794"/>
            <a:ext cx="2500330" cy="2071702"/>
          </a:xfrm>
          <a:prstGeom prst="ellipse">
            <a:avLst/>
          </a:prstGeom>
          <a:ln>
            <a:noFill/>
          </a:ln>
          <a:effectLst>
            <a:softEdge rad="112500"/>
          </a:effectLst>
        </p:spPr>
      </p:pic>
      <p:pic>
        <p:nvPicPr>
          <p:cNvPr id="1027" name="Picture 3" descr="F:\SANDISK\UDA FISICA\Fotolia_31991910_M[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3240" y="0"/>
            <a:ext cx="2714645" cy="1857388"/>
          </a:xfrm>
          <a:prstGeom prst="ellipse">
            <a:avLst/>
          </a:prstGeom>
          <a:ln>
            <a:noFill/>
          </a:ln>
          <a:effectLst>
            <a:softEdge rad="112500"/>
          </a:effectLst>
        </p:spPr>
      </p:pic>
      <p:pic>
        <p:nvPicPr>
          <p:cNvPr id="1028" name="Picture 4" descr="F:\SANDISK\UDA FISICA\Guida-allacquisto-degli-elettrodomestici[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7884" y="857232"/>
            <a:ext cx="2801918" cy="1869433"/>
          </a:xfrm>
          <a:prstGeom prst="ellipse">
            <a:avLst/>
          </a:prstGeom>
          <a:ln>
            <a:noFill/>
          </a:ln>
          <a:effectLst>
            <a:softEdge rad="112500"/>
          </a:effectLst>
        </p:spPr>
      </p:pic>
      <p:pic>
        <p:nvPicPr>
          <p:cNvPr id="1029" name="Picture 5" descr="F:\SANDISK\UDA FISICA\imagesB4KDU6W3.jpg"/>
          <p:cNvPicPr>
            <a:picLocks noChangeAspect="1" noChangeArrowheads="1"/>
          </p:cNvPicPr>
          <p:nvPr/>
        </p:nvPicPr>
        <p:blipFill>
          <a:blip r:embed="rId6" cstate="print"/>
          <a:srcRect/>
          <a:stretch>
            <a:fillRect/>
          </a:stretch>
        </p:blipFill>
        <p:spPr bwMode="auto">
          <a:xfrm>
            <a:off x="214282" y="3357562"/>
            <a:ext cx="2500362" cy="1878028"/>
          </a:xfrm>
          <a:prstGeom prst="ellipse">
            <a:avLst/>
          </a:prstGeom>
          <a:ln>
            <a:noFill/>
          </a:ln>
          <a:effectLst>
            <a:softEdge rad="112500"/>
          </a:effectLst>
        </p:spPr>
      </p:pic>
      <p:pic>
        <p:nvPicPr>
          <p:cNvPr id="1030" name="Picture 6" descr="F:\SANDISK\UDA FISICA\persone-camminano-PJmagazine[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43174" y="4714884"/>
            <a:ext cx="3500462" cy="1959287"/>
          </a:xfrm>
          <a:prstGeom prst="ellipse">
            <a:avLst/>
          </a:prstGeom>
          <a:ln>
            <a:noFill/>
          </a:ln>
          <a:effectLst>
            <a:softEdge rad="112500"/>
          </a:effectLst>
        </p:spPr>
      </p:pic>
      <p:pic>
        <p:nvPicPr>
          <p:cNvPr id="1031" name="Picture 7" descr="F:\SANDISK\UDA FISICA\ragazza-in-bicicletta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2198" y="3214686"/>
            <a:ext cx="2797146" cy="186330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le ricevuti\IMG-20170113-WA00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p:spPr>
      </p:pic>
      <p:sp>
        <p:nvSpPr>
          <p:cNvPr id="5" name="Rettangolo 4"/>
          <p:cNvSpPr/>
          <p:nvPr/>
        </p:nvSpPr>
        <p:spPr>
          <a:xfrm>
            <a:off x="83854" y="417438"/>
            <a:ext cx="8976303"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doppia piramide alimentare</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asellaDiTesto 3"/>
          <p:cNvSpPr txBox="1"/>
          <p:nvPr/>
        </p:nvSpPr>
        <p:spPr>
          <a:xfrm>
            <a:off x="6372200" y="6093296"/>
            <a:ext cx="2520280" cy="523220"/>
          </a:xfrm>
          <a:prstGeom prst="rect">
            <a:avLst/>
          </a:prstGeom>
          <a:noFill/>
        </p:spPr>
        <p:txBody>
          <a:bodyPr wrap="square" rtlCol="0">
            <a:spAutoFit/>
          </a:bodyPr>
          <a:lstStyle/>
          <a:p>
            <a:r>
              <a:rPr lang="it-IT" sz="2800" dirty="0" smtClean="0"/>
              <a:t>Alimentazione:</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
            <a:ext cx="8229600" cy="3501008"/>
          </a:xfrm>
        </p:spPr>
        <p:txBody>
          <a:bodyPr>
            <a:normAutofit/>
          </a:bodyPr>
          <a:lstStyle/>
          <a:p>
            <a:pPr algn="ctr">
              <a:buNone/>
            </a:pPr>
            <a:r>
              <a:rPr lang="it-IT" sz="2000" dirty="0" smtClean="0"/>
              <a:t>Accostando le due piramidi si ottiene la doppia </a:t>
            </a:r>
            <a:r>
              <a:rPr lang="it-IT" sz="2000" dirty="0"/>
              <a:t>p</a:t>
            </a:r>
            <a:r>
              <a:rPr lang="it-IT" sz="2000" dirty="0" smtClean="0"/>
              <a:t>iramide alimentare e ambientale. Osservando la disposizione degli alimenti emerge chiaramente la possibilità di far coincidere in un unico modello alimentare due obiettivi diversi ma ugualmente rilevanti e fra loro connessi: la salute delle persone e la tutela delle risorse del Pianeta. Infatti, è evidente che gli alimenti per i quali è consigliato un consumo maggiore e frequente sono generalmente anche quelli che determinano gli impatti minori sull’ambiente, e viceversa. Pertanto, chiunque decida di assumere un atteggiamento responsabile in termini di stile di vita alimentare finisce per conciliare il proprio benessere (ecologia della persona) con quello dell’ambiente (ecologia del contesto).</a:t>
            </a:r>
            <a:endParaRPr lang="it-IT" sz="2000" dirty="0"/>
          </a:p>
        </p:txBody>
      </p:sp>
      <p:pic>
        <p:nvPicPr>
          <p:cNvPr id="5122" name="Picture 2" descr="Risultati immagini per la doppia piramide alimentare riassun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647" y="3573016"/>
            <a:ext cx="2878225" cy="2996952"/>
          </a:xfrm>
          <a:prstGeom prst="rect">
            <a:avLst/>
          </a:prstGeom>
          <a:noFill/>
        </p:spPr>
      </p:pic>
      <p:pic>
        <p:nvPicPr>
          <p:cNvPr id="5124" name="Picture 4" descr="Risultati immagini per la doppia piramide alimentare riassunto"/>
          <p:cNvPicPr>
            <a:picLocks noChangeAspect="1" noChangeArrowheads="1"/>
          </p:cNvPicPr>
          <p:nvPr/>
        </p:nvPicPr>
        <p:blipFill>
          <a:blip r:embed="rId3" cstate="print"/>
          <a:srcRect/>
          <a:stretch>
            <a:fillRect/>
          </a:stretch>
        </p:blipFill>
        <p:spPr bwMode="auto">
          <a:xfrm>
            <a:off x="4860032" y="3573016"/>
            <a:ext cx="3888432" cy="3001516"/>
          </a:xfrm>
          <a:prstGeom prst="rect">
            <a:avLst/>
          </a:prstGeom>
          <a:noFill/>
        </p:spPr>
      </p:pic>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matematic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ttangolo 4"/>
          <p:cNvSpPr/>
          <p:nvPr/>
        </p:nvSpPr>
        <p:spPr>
          <a:xfrm>
            <a:off x="3158685" y="2793702"/>
            <a:ext cx="2781467" cy="923330"/>
          </a:xfrm>
          <a:prstGeom prst="rect">
            <a:avLst/>
          </a:prstGeom>
          <a:noFill/>
        </p:spPr>
        <p:txBody>
          <a:bodyPr wrap="none" lIns="91440" tIns="45720" rIns="91440" bIns="45720">
            <a:spAutoFit/>
            <a:scene3d>
              <a:camera prst="isometricOffAxis1Right"/>
              <a:lightRig rig="threePt" dir="t"/>
            </a:scene3d>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regole</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asellaDiTesto 5"/>
          <p:cNvSpPr txBox="1"/>
          <p:nvPr/>
        </p:nvSpPr>
        <p:spPr>
          <a:xfrm>
            <a:off x="251520" y="188640"/>
            <a:ext cx="2304256" cy="523220"/>
          </a:xfrm>
          <a:prstGeom prst="rect">
            <a:avLst/>
          </a:prstGeom>
          <a:noFill/>
        </p:spPr>
        <p:txBody>
          <a:bodyPr wrap="square" rtlCol="0">
            <a:spAutoFit/>
          </a:bodyPr>
          <a:lstStyle/>
          <a:p>
            <a:r>
              <a:rPr lang="it-IT" sz="2800" b="1" dirty="0" smtClean="0"/>
              <a:t>Matematica:</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528" y="0"/>
            <a:ext cx="932371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0"/>
            <a:ext cx="7858180" cy="923330"/>
          </a:xfrm>
          <a:prstGeom prst="rect">
            <a:avLst/>
          </a:prstGeom>
          <a:noFill/>
        </p:spPr>
        <p:txBody>
          <a:bodyPr wrap="square" rtlCol="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Esempi di testi regolativi</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asellaDiTesto 4"/>
          <p:cNvSpPr txBox="1"/>
          <p:nvPr/>
        </p:nvSpPr>
        <p:spPr>
          <a:xfrm>
            <a:off x="500034" y="1500174"/>
            <a:ext cx="8143932" cy="4524315"/>
          </a:xfrm>
          <a:prstGeom prst="rect">
            <a:avLst/>
          </a:prstGeom>
          <a:noFill/>
        </p:spPr>
        <p:txBody>
          <a:bodyPr wrap="square" rtlCol="0">
            <a:spAutoFit/>
          </a:bodyPr>
          <a:lstStyle/>
          <a:p>
            <a:pPr>
              <a:buClr>
                <a:srgbClr val="002060"/>
              </a:buClr>
              <a:buFont typeface="Wingdings" pitchFamily="2" charset="2"/>
              <a:buChar char="Ø"/>
            </a:pPr>
            <a:r>
              <a:rPr lang="it-IT" sz="2400" b="1" dirty="0" smtClean="0"/>
              <a:t>Istruzioni dei medicinali:</a:t>
            </a:r>
          </a:p>
          <a:p>
            <a:r>
              <a:rPr lang="it-IT" sz="2400" b="1" dirty="0" smtClean="0"/>
              <a:t>“Prendete</a:t>
            </a:r>
            <a:r>
              <a:rPr lang="it-IT" sz="2400" dirty="0" smtClean="0"/>
              <a:t> il farmaco a stomaco pieno; </a:t>
            </a:r>
            <a:r>
              <a:rPr lang="it-IT" sz="2400" b="1" dirty="0" smtClean="0"/>
              <a:t>non superare </a:t>
            </a:r>
            <a:r>
              <a:rPr lang="it-IT" sz="2400" dirty="0" smtClean="0"/>
              <a:t>le dosi indicate”.</a:t>
            </a:r>
          </a:p>
          <a:p>
            <a:pPr>
              <a:buClr>
                <a:srgbClr val="002060"/>
              </a:buClr>
              <a:buFont typeface="Wingdings" pitchFamily="2" charset="2"/>
              <a:buChar char="Ø"/>
            </a:pPr>
            <a:r>
              <a:rPr lang="it-IT" sz="2400" b="1" dirty="0" smtClean="0"/>
              <a:t>Manuale di istruzioni:</a:t>
            </a:r>
          </a:p>
          <a:p>
            <a:r>
              <a:rPr lang="it-IT" sz="2400" b="1" dirty="0" smtClean="0"/>
              <a:t>“Collegare </a:t>
            </a:r>
            <a:r>
              <a:rPr lang="it-IT" sz="2400" dirty="0" smtClean="0"/>
              <a:t>il cavo all’apparecchio”.</a:t>
            </a:r>
          </a:p>
          <a:p>
            <a:pPr>
              <a:buClr>
                <a:srgbClr val="002060"/>
              </a:buClr>
              <a:buFont typeface="Wingdings" pitchFamily="2" charset="2"/>
              <a:buChar char="Ø"/>
            </a:pPr>
            <a:r>
              <a:rPr lang="it-IT" sz="2400" b="1" dirty="0" smtClean="0"/>
              <a:t>Indicazioni stradali:</a:t>
            </a:r>
          </a:p>
          <a:p>
            <a:r>
              <a:rPr lang="it-IT" sz="2400" b="1" dirty="0" smtClean="0"/>
              <a:t>“Prendi</a:t>
            </a:r>
            <a:r>
              <a:rPr lang="it-IT" sz="2400" dirty="0" smtClean="0"/>
              <a:t> la prima strada a sinistra e poi </a:t>
            </a:r>
            <a:r>
              <a:rPr lang="it-IT" sz="2400" b="1" dirty="0" smtClean="0"/>
              <a:t>gira</a:t>
            </a:r>
            <a:r>
              <a:rPr lang="it-IT" sz="2400" dirty="0" smtClean="0"/>
              <a:t> a destra”.</a:t>
            </a:r>
          </a:p>
          <a:p>
            <a:pPr>
              <a:buClr>
                <a:srgbClr val="002060"/>
              </a:buClr>
              <a:buFont typeface="Wingdings" pitchFamily="2" charset="2"/>
              <a:buChar char="Ø"/>
            </a:pPr>
            <a:r>
              <a:rPr lang="it-IT" sz="2400" b="1" dirty="0" smtClean="0"/>
              <a:t>Ricette di cucina:</a:t>
            </a:r>
          </a:p>
          <a:p>
            <a:r>
              <a:rPr lang="it-IT" sz="2400" b="1" dirty="0" smtClean="0"/>
              <a:t>“Mescolare </a:t>
            </a:r>
            <a:r>
              <a:rPr lang="it-IT" sz="2400" dirty="0" smtClean="0"/>
              <a:t>gli ingredienti e </a:t>
            </a:r>
            <a:r>
              <a:rPr lang="it-IT" sz="2400" b="1" dirty="0" smtClean="0"/>
              <a:t>aggiungete</a:t>
            </a:r>
            <a:r>
              <a:rPr lang="it-IT" sz="2400" dirty="0" smtClean="0"/>
              <a:t> un pizzico di sale”.</a:t>
            </a:r>
          </a:p>
          <a:p>
            <a:pPr>
              <a:buClr>
                <a:srgbClr val="002060"/>
              </a:buClr>
              <a:buFont typeface="Wingdings" pitchFamily="2" charset="2"/>
              <a:buChar char="Ø"/>
            </a:pPr>
            <a:r>
              <a:rPr lang="it-IT" sz="2400" b="1" dirty="0" smtClean="0"/>
              <a:t>Istruzioni per un esercizio in palestra:</a:t>
            </a:r>
          </a:p>
          <a:p>
            <a:r>
              <a:rPr lang="it-IT" sz="2400" b="1" dirty="0" smtClean="0"/>
              <a:t>“</a:t>
            </a:r>
            <a:r>
              <a:rPr lang="it-IT" sz="2400" dirty="0" smtClean="0"/>
              <a:t>Distesa sulla schiena, </a:t>
            </a:r>
            <a:r>
              <a:rPr lang="it-IT" sz="2400" b="1" dirty="0" smtClean="0"/>
              <a:t>solleva</a:t>
            </a:r>
            <a:r>
              <a:rPr lang="it-IT" sz="2400" dirty="0" smtClean="0"/>
              <a:t> il ginocchio destro e poi il sinistro”.</a:t>
            </a:r>
            <a:endParaRPr lang="it-IT"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BASKET_bi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6024" y="1772816"/>
            <a:ext cx="4499992" cy="3356992"/>
          </a:xfrm>
          <a:prstGeom prst="rect">
            <a:avLst/>
          </a:prstGeom>
        </p:spPr>
      </p:pic>
      <p:pic>
        <p:nvPicPr>
          <p:cNvPr id="13" name="Immagine 12" descr="download.jpg"/>
          <p:cNvPicPr>
            <a:picLocks noChangeAspect="1"/>
          </p:cNvPicPr>
          <p:nvPr/>
        </p:nvPicPr>
        <p:blipFill>
          <a:blip r:embed="rId3" cstate="print"/>
          <a:stretch>
            <a:fillRect/>
          </a:stretch>
        </p:blipFill>
        <p:spPr>
          <a:xfrm>
            <a:off x="4104455" y="3168351"/>
            <a:ext cx="4644009" cy="3356993"/>
          </a:xfrm>
          <a:prstGeom prst="rect">
            <a:avLst/>
          </a:prstGeom>
        </p:spPr>
      </p:pic>
      <p:sp>
        <p:nvSpPr>
          <p:cNvPr id="14" name="CasellaDiTesto 13"/>
          <p:cNvSpPr txBox="1"/>
          <p:nvPr/>
        </p:nvSpPr>
        <p:spPr>
          <a:xfrm>
            <a:off x="1835696" y="-125526"/>
            <a:ext cx="5832648" cy="1754326"/>
          </a:xfrm>
          <a:prstGeom prst="rect">
            <a:avLst/>
          </a:prstGeom>
          <a:noFill/>
        </p:spPr>
        <p:txBody>
          <a:bodyPr wrap="square" rtlCol="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pallacanestro e la pallavolo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to="" calcmode="lin" valueType="num">
                                      <p:cBhvr>
                                        <p:cTn id="11"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125760"/>
            <a:ext cx="8686800" cy="1143000"/>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Calibri" pitchFamily="34" charset="0"/>
              </a:rPr>
              <a:t>L’area di gioco della pallacanestro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Calibri" pitchFamily="34" charset="0"/>
            </a:endParaRPr>
          </a:p>
        </p:txBody>
      </p:sp>
      <p:sp>
        <p:nvSpPr>
          <p:cNvPr id="2" name="Segnaposto contenuto 1"/>
          <p:cNvSpPr>
            <a:spLocks noGrp="1"/>
          </p:cNvSpPr>
          <p:nvPr>
            <p:ph idx="1"/>
          </p:nvPr>
        </p:nvSpPr>
        <p:spPr>
          <a:xfrm>
            <a:off x="409903" y="1484084"/>
            <a:ext cx="8276897" cy="1944916"/>
          </a:xfrm>
        </p:spPr>
        <p:txBody>
          <a:bodyPr>
            <a:noAutofit/>
          </a:bodyPr>
          <a:lstStyle/>
          <a:p>
            <a:pPr algn="ctr">
              <a:buNone/>
            </a:pPr>
            <a:r>
              <a:rPr lang="it-IT" sz="1900" dirty="0" smtClean="0">
                <a:cs typeface="Calibri" pitchFamily="34" charset="0"/>
              </a:rPr>
              <a:t>Il campo è diviso in sue dalla linea mediana. A 5,80m dalla linea di fondo campo è posta la linea di tiro libero, che delimita l’area dei tre secondi, di forma rettangolare e di colore diverso dal resto del campo. La linea di tiro da tre punti è la semicirconferenza distante 6,75 m dal centro del canestro. A 1,25 m dal canestro una linea curva a forma di mezzaluna indica l’area di “no sfondamento”, in quest’area non viene fischiato nessun fallo di sfondamento dell’attaccante</a:t>
            </a:r>
            <a:endParaRPr lang="it-IT" sz="1900" dirty="0">
              <a:cs typeface="Calibri" pitchFamily="34" charset="0"/>
            </a:endParaRPr>
          </a:p>
        </p:txBody>
      </p:sp>
      <p:pic>
        <p:nvPicPr>
          <p:cNvPr id="4" name="Immagine 3" descr="depositphotos_35950283-stock-illustration-realistic-vector-basketball-cou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3573016"/>
            <a:ext cx="5478339" cy="3175616"/>
          </a:xfrm>
          <a:prstGeom prst="rect">
            <a:avLst/>
          </a:prstGeom>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43408"/>
            <a:ext cx="8229600" cy="1143000"/>
          </a:xfrm>
        </p:spPr>
        <p:txBody>
          <a:bodyPr>
            <a:norm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Come si gioca</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2" name="Segnaposto contenuto 1"/>
          <p:cNvSpPr>
            <a:spLocks noGrp="1"/>
          </p:cNvSpPr>
          <p:nvPr>
            <p:ph idx="1"/>
          </p:nvPr>
        </p:nvSpPr>
        <p:spPr>
          <a:xfrm>
            <a:off x="323528" y="908720"/>
            <a:ext cx="4067944" cy="5373216"/>
          </a:xfrm>
        </p:spPr>
        <p:txBody>
          <a:bodyPr>
            <a:noAutofit/>
          </a:bodyPr>
          <a:lstStyle/>
          <a:p>
            <a:pPr>
              <a:buClr>
                <a:srgbClr val="002060"/>
              </a:buClr>
              <a:buFont typeface="Wingdings" pitchFamily="2" charset="2"/>
              <a:buChar char="§"/>
            </a:pPr>
            <a:r>
              <a:rPr lang="it-IT" sz="2200" dirty="0" smtClean="0">
                <a:cs typeface="Calibri" pitchFamily="34" charset="0"/>
              </a:rPr>
              <a:t>La pallacanestro viene giocata da due squadre di 5 giocatori ciascuna;</a:t>
            </a:r>
          </a:p>
          <a:p>
            <a:pPr>
              <a:buClr>
                <a:srgbClr val="002060"/>
              </a:buClr>
              <a:buFont typeface="Wingdings" pitchFamily="2" charset="2"/>
              <a:buChar char="§"/>
            </a:pPr>
            <a:r>
              <a:rPr lang="it-IT" sz="2200" dirty="0" smtClean="0">
                <a:cs typeface="Calibri" pitchFamily="34" charset="0"/>
              </a:rPr>
              <a:t>Lo scopo del gioco è far entrare la palla nel canestro avversario e impedire agli avversari di fare altrettanto;</a:t>
            </a:r>
          </a:p>
          <a:p>
            <a:pPr>
              <a:buClr>
                <a:srgbClr val="002060"/>
              </a:buClr>
              <a:buFont typeface="Wingdings" pitchFamily="2" charset="2"/>
              <a:buChar char="§"/>
            </a:pPr>
            <a:r>
              <a:rPr lang="it-IT" sz="2200" dirty="0" smtClean="0">
                <a:cs typeface="Calibri" pitchFamily="34" charset="0"/>
              </a:rPr>
              <a:t>La palla può essere controllata e giocata solo con le mani;</a:t>
            </a:r>
          </a:p>
          <a:p>
            <a:pPr>
              <a:buClr>
                <a:srgbClr val="002060"/>
              </a:buClr>
              <a:buFont typeface="Wingdings" pitchFamily="2" charset="2"/>
              <a:buChar char="§"/>
            </a:pPr>
            <a:r>
              <a:rPr lang="it-IT" sz="2200" dirty="0" smtClean="0">
                <a:cs typeface="Calibri" pitchFamily="34" charset="0"/>
              </a:rPr>
              <a:t>L’azione della squadra in attacco di deve svolgere entro il tempo massimo di 24 secondi. Non potendo correre in trattenendo la palla, si fa uso del palleggio e del passaggio.</a:t>
            </a:r>
            <a:endParaRPr lang="it-IT" sz="2200" dirty="0">
              <a:cs typeface="Calibri" pitchFamily="34" charset="0"/>
            </a:endParaRPr>
          </a:p>
        </p:txBody>
      </p:sp>
      <p:pic>
        <p:nvPicPr>
          <p:cNvPr id="4" name="Immagine 3" descr="Abas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9992" y="2060848"/>
            <a:ext cx="4499992" cy="2999995"/>
          </a:xfrm>
          <a:prstGeom prst="rect">
            <a:avLst/>
          </a:prstGeom>
        </p:spPr>
      </p:pic>
    </p:spTree>
  </p:cSld>
  <p:clrMapOvr>
    <a:masterClrMapping/>
  </p:clrMapOvr>
  <p:transition>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43408"/>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itchFamily="34" charset="0"/>
              </a:rPr>
              <a:t>Le regole del gioco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itchFamily="34" charset="0"/>
            </a:endParaRPr>
          </a:p>
        </p:txBody>
      </p:sp>
      <p:sp>
        <p:nvSpPr>
          <p:cNvPr id="2" name="Segnaposto contenuto 1"/>
          <p:cNvSpPr>
            <a:spLocks noGrp="1"/>
          </p:cNvSpPr>
          <p:nvPr>
            <p:ph idx="1"/>
          </p:nvPr>
        </p:nvSpPr>
        <p:spPr>
          <a:xfrm>
            <a:off x="457200" y="908720"/>
            <a:ext cx="8229600" cy="5616624"/>
          </a:xfrm>
        </p:spPr>
        <p:txBody>
          <a:bodyPr>
            <a:normAutofit/>
          </a:bodyPr>
          <a:lstStyle/>
          <a:p>
            <a:pPr>
              <a:buClr>
                <a:srgbClr val="002060"/>
              </a:buClr>
              <a:buFont typeface="Wingdings" pitchFamily="2" charset="2"/>
              <a:buChar char="§"/>
            </a:pPr>
            <a:r>
              <a:rPr lang="it-IT" sz="2400" b="1" dirty="0" smtClean="0">
                <a:cs typeface="Calibri" pitchFamily="34" charset="0"/>
              </a:rPr>
              <a:t>La formazione della squadra</a:t>
            </a:r>
          </a:p>
          <a:p>
            <a:pPr lvl="1" algn="ctr">
              <a:buClr>
                <a:srgbClr val="002060"/>
              </a:buClr>
              <a:buNone/>
            </a:pPr>
            <a:r>
              <a:rPr lang="it-IT" sz="1800" dirty="0" smtClean="0">
                <a:cs typeface="Calibri" pitchFamily="34" charset="0"/>
              </a:rPr>
              <a:t>Ciascuna squadra è composta da un numero di giocatori non superiore a 12, un allenatore e un vice-allenatore. I 5 giocatori in campo possono essere sostituiti liberamente senza limitazioni;</a:t>
            </a:r>
          </a:p>
          <a:p>
            <a:pPr marL="566928" indent="-457200">
              <a:buClr>
                <a:srgbClr val="002060"/>
              </a:buClr>
              <a:buFont typeface="Wingdings" pitchFamily="2" charset="2"/>
              <a:buChar char="§"/>
            </a:pPr>
            <a:r>
              <a:rPr lang="it-IT" sz="2400" b="1" dirty="0" smtClean="0">
                <a:cs typeface="Calibri" pitchFamily="34" charset="0"/>
              </a:rPr>
              <a:t>La durata della gara</a:t>
            </a:r>
          </a:p>
          <a:p>
            <a:pPr lvl="1" algn="ctr">
              <a:buClr>
                <a:srgbClr val="002060"/>
              </a:buClr>
              <a:buNone/>
            </a:pPr>
            <a:r>
              <a:rPr lang="it-IT" sz="1900" dirty="0" smtClean="0">
                <a:cs typeface="Calibri" pitchFamily="34" charset="0"/>
              </a:rPr>
              <a:t>La gara è suddivisa in 4 periodi di 10 minuti di gioco effettivo ciascuno, con intervalli di 3 minuti tra il 1° e il 2° periodo e tra il 3° e il 4°. L’intervallo di metà gara è di 15 minuti. L’allenatore può chiedere due sospensioni (</a:t>
            </a:r>
            <a:r>
              <a:rPr lang="it-IT" sz="1900" dirty="0" err="1" smtClean="0">
                <a:cs typeface="Calibri" pitchFamily="34" charset="0"/>
              </a:rPr>
              <a:t>time</a:t>
            </a:r>
            <a:r>
              <a:rPr lang="it-IT" sz="1900" dirty="0" smtClean="0">
                <a:cs typeface="Calibri" pitchFamily="34" charset="0"/>
              </a:rPr>
              <a:t> out) nella prima “semi-gara” (primi due quarti) e tre nella seconda parte dell’incontro. </a:t>
            </a:r>
          </a:p>
          <a:p>
            <a:pPr>
              <a:buClr>
                <a:srgbClr val="002060"/>
              </a:buClr>
              <a:buFont typeface="Wingdings" pitchFamily="2" charset="2"/>
              <a:buChar char="§"/>
            </a:pPr>
            <a:r>
              <a:rPr lang="it-IT" sz="2400" b="1" dirty="0" smtClean="0">
                <a:cs typeface="Calibri" pitchFamily="34" charset="0"/>
              </a:rPr>
              <a:t>Il tempo della partita e i tempi supplementari</a:t>
            </a:r>
          </a:p>
          <a:p>
            <a:pPr lvl="1" algn="ctr">
              <a:buClr>
                <a:srgbClr val="002060"/>
              </a:buClr>
              <a:buNone/>
            </a:pPr>
            <a:r>
              <a:rPr lang="it-IT" sz="1900" dirty="0" smtClean="0">
                <a:cs typeface="Calibri" pitchFamily="34" charset="0"/>
              </a:rPr>
              <a:t>Una partita viene vinta dalla squadra che realizza il maggior numero di punti. Se alla fine del quarto periodo il punteggio è di parità, la gara deve continuare con uno o più tempi supplementari di 5 minuti fino a che una squadra non termini in tempo in vantaggio.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88641"/>
            <a:ext cx="8229600" cy="2736304"/>
          </a:xfrm>
        </p:spPr>
        <p:txBody>
          <a:bodyPr>
            <a:normAutofit/>
          </a:bodyPr>
          <a:lstStyle/>
          <a:p>
            <a:pPr>
              <a:buClr>
                <a:srgbClr val="002060"/>
              </a:buClr>
              <a:buFont typeface="Wingdings" pitchFamily="2" charset="2"/>
              <a:buChar char="§"/>
            </a:pPr>
            <a:r>
              <a:rPr lang="it-IT" sz="2200" b="1" dirty="0" smtClean="0">
                <a:cs typeface="Calibri" pitchFamily="34" charset="0"/>
              </a:rPr>
              <a:t>I falli</a:t>
            </a:r>
          </a:p>
          <a:p>
            <a:pPr lvl="1" algn="ctr">
              <a:buClr>
                <a:schemeClr val="accent2">
                  <a:lumMod val="75000"/>
                </a:schemeClr>
              </a:buClr>
              <a:buNone/>
            </a:pPr>
            <a:r>
              <a:rPr lang="it-IT" sz="1800" dirty="0" smtClean="0">
                <a:cs typeface="Calibri" pitchFamily="34" charset="0"/>
              </a:rPr>
              <a:t>Un fallo è un’inflazione delle regole causata da un contatto personale con un avversario o da un comportamento antisportivo. Il gioco riprende con una rimessa laterale a favore di chi ha subito il fallo.</a:t>
            </a:r>
          </a:p>
          <a:p>
            <a:pPr>
              <a:buClr>
                <a:srgbClr val="002060"/>
              </a:buClr>
              <a:buFont typeface="Wingdings" pitchFamily="2" charset="2"/>
              <a:buChar char="§"/>
            </a:pPr>
            <a:r>
              <a:rPr lang="it-IT" sz="2200" b="1" dirty="0" smtClean="0">
                <a:cs typeface="Calibri" pitchFamily="34" charset="0"/>
              </a:rPr>
              <a:t>Il numero di falli</a:t>
            </a:r>
          </a:p>
          <a:p>
            <a:pPr lvl="1" algn="ctr">
              <a:buClr>
                <a:schemeClr val="accent2">
                  <a:lumMod val="75000"/>
                </a:schemeClr>
              </a:buClr>
              <a:buNone/>
            </a:pPr>
            <a:r>
              <a:rPr lang="it-IT" sz="1800" dirty="0" smtClean="0">
                <a:cs typeface="Calibri" pitchFamily="34" charset="0"/>
              </a:rPr>
              <a:t>Un giocatore viene escluso dal gioco se commette 5 falli personali. Quando la squadra ha commesso complessivamente 4 falli in un tempo, tutti i falli successivi, fino alla fine del periodo, sono puniti con due tiri liberi.</a:t>
            </a:r>
          </a:p>
        </p:txBody>
      </p:sp>
      <p:sp>
        <p:nvSpPr>
          <p:cNvPr id="4" name="CasellaDiTesto 3"/>
          <p:cNvSpPr txBox="1"/>
          <p:nvPr/>
        </p:nvSpPr>
        <p:spPr>
          <a:xfrm>
            <a:off x="2267744" y="2967335"/>
            <a:ext cx="5256584" cy="492443"/>
          </a:xfrm>
          <a:prstGeom prst="rect">
            <a:avLst/>
          </a:prstGeom>
          <a:noFill/>
        </p:spPr>
        <p:txBody>
          <a:bodyPr wrap="square" rtlCol="0">
            <a:spAutoFit/>
          </a:bodyPr>
          <a:lstStyle/>
          <a:p>
            <a:pPr>
              <a:buClr>
                <a:schemeClr val="accent2">
                  <a:lumMod val="75000"/>
                </a:schemeClr>
              </a:buClr>
            </a:pPr>
            <a:r>
              <a:rPr lang="it-IT"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fondamentali individuali d’attacco</a:t>
            </a:r>
            <a:endParaRPr lang="it-IT"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endParaRPr>
          </a:p>
        </p:txBody>
      </p:sp>
      <p:sp>
        <p:nvSpPr>
          <p:cNvPr id="5" name="Rettangolo 4"/>
          <p:cNvSpPr/>
          <p:nvPr/>
        </p:nvSpPr>
        <p:spPr>
          <a:xfrm>
            <a:off x="827584" y="3682767"/>
            <a:ext cx="4572000" cy="2554545"/>
          </a:xfrm>
          <a:prstGeom prst="rect">
            <a:avLst/>
          </a:prstGeom>
        </p:spPr>
        <p:txBody>
          <a:bodyPr>
            <a:spAutoFit/>
          </a:bodyPr>
          <a:lstStyle/>
          <a:p>
            <a:pPr>
              <a:buClr>
                <a:srgbClr val="002060"/>
              </a:buClr>
              <a:buFont typeface="Wingdings" pitchFamily="2" charset="2"/>
              <a:buChar char="§"/>
            </a:pPr>
            <a:r>
              <a:rPr lang="it-IT" sz="2000" dirty="0" smtClean="0">
                <a:cs typeface="Calibri" pitchFamily="34" charset="0"/>
              </a:rPr>
              <a:t>   Il cambio di direzione;</a:t>
            </a:r>
          </a:p>
          <a:p>
            <a:pPr>
              <a:buClr>
                <a:srgbClr val="002060"/>
              </a:buClr>
              <a:buFont typeface="Wingdings" pitchFamily="2" charset="2"/>
              <a:buChar char="§"/>
            </a:pPr>
            <a:r>
              <a:rPr lang="it-IT" sz="2000" dirty="0" smtClean="0">
                <a:cs typeface="Calibri" pitchFamily="34" charset="0"/>
              </a:rPr>
              <a:t>   Cambio di velocità;</a:t>
            </a:r>
          </a:p>
          <a:p>
            <a:pPr>
              <a:buClr>
                <a:srgbClr val="002060"/>
              </a:buClr>
              <a:buFont typeface="Wingdings" pitchFamily="2" charset="2"/>
              <a:buChar char="§"/>
            </a:pPr>
            <a:r>
              <a:rPr lang="it-IT" sz="2000" dirty="0" smtClean="0">
                <a:cs typeface="Calibri" pitchFamily="34" charset="0"/>
              </a:rPr>
              <a:t>    Lo smarcamento e il taglio;</a:t>
            </a:r>
          </a:p>
          <a:p>
            <a:pPr>
              <a:buClr>
                <a:srgbClr val="002060"/>
              </a:buClr>
              <a:buFont typeface="Wingdings" pitchFamily="2" charset="2"/>
              <a:buChar char="§"/>
            </a:pPr>
            <a:r>
              <a:rPr lang="it-IT" sz="2000" dirty="0" smtClean="0">
                <a:cs typeface="Calibri" pitchFamily="34" charset="0"/>
              </a:rPr>
              <a:t>    L’arresto;</a:t>
            </a:r>
          </a:p>
          <a:p>
            <a:pPr marL="342900" lvl="1" indent="-342900">
              <a:buClr>
                <a:srgbClr val="002060"/>
              </a:buClr>
              <a:buFont typeface="Wingdings" pitchFamily="2" charset="2"/>
              <a:buChar char="§"/>
            </a:pPr>
            <a:r>
              <a:rPr lang="it-IT" sz="2000" dirty="0" smtClean="0">
                <a:cs typeface="Calibri" pitchFamily="34" charset="0"/>
              </a:rPr>
              <a:t>Il palleggio;</a:t>
            </a:r>
          </a:p>
          <a:p>
            <a:pPr marL="342900" lvl="1" indent="-342900">
              <a:buClr>
                <a:srgbClr val="002060"/>
              </a:buClr>
              <a:buFont typeface="Wingdings" pitchFamily="2" charset="2"/>
              <a:buChar char="§"/>
            </a:pPr>
            <a:r>
              <a:rPr lang="it-IT" sz="2000" dirty="0" smtClean="0">
                <a:cs typeface="Calibri" pitchFamily="34" charset="0"/>
              </a:rPr>
              <a:t>Il tiro;</a:t>
            </a:r>
          </a:p>
          <a:p>
            <a:pPr marL="342900" lvl="1" indent="-342900">
              <a:buClr>
                <a:srgbClr val="002060"/>
              </a:buClr>
              <a:buFont typeface="Wingdings" pitchFamily="2" charset="2"/>
              <a:buChar char="§"/>
            </a:pPr>
            <a:r>
              <a:rPr lang="it-IT" sz="2000" dirty="0" smtClean="0">
                <a:cs typeface="Calibri" pitchFamily="34" charset="0"/>
              </a:rPr>
              <a:t>Il passaggio;</a:t>
            </a:r>
          </a:p>
          <a:p>
            <a:pPr marL="342900" lvl="1" indent="-342900">
              <a:buClr>
                <a:srgbClr val="002060"/>
              </a:buClr>
              <a:buFont typeface="Wingdings" pitchFamily="2" charset="2"/>
              <a:buChar char="§"/>
            </a:pPr>
            <a:r>
              <a:rPr lang="it-IT" sz="2000" dirty="0" smtClean="0">
                <a:cs typeface="Calibri" pitchFamily="34" charset="0"/>
              </a:rPr>
              <a:t>La rimessa in gioco.</a:t>
            </a:r>
          </a:p>
        </p:txBody>
      </p:sp>
      <p:pic>
        <p:nvPicPr>
          <p:cNvPr id="6" name="Immagine 5" descr="dwad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3573016"/>
            <a:ext cx="2248729" cy="2780928"/>
          </a:xfrm>
          <a:prstGeom prst="rect">
            <a:avLst/>
          </a:prstGeom>
        </p:spPr>
      </p:pic>
    </p:spTree>
  </p:cSld>
  <p:clrMapOvr>
    <a:masterClrMapping/>
  </p:clrMapOvr>
  <p:transition>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43408"/>
            <a:ext cx="8352928" cy="1143000"/>
          </a:xfrm>
        </p:spPr>
        <p:txBody>
          <a:bodyPr>
            <a:normAutofit/>
          </a:bodyPr>
          <a:lstStyle/>
          <a:p>
            <a:pPr algn="ct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Calibri" pitchFamily="34" charset="0"/>
              </a:rPr>
              <a:t>I fondamentali individuali di difesa</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Calibri" pitchFamily="34" charset="0"/>
            </a:endParaRPr>
          </a:p>
        </p:txBody>
      </p:sp>
      <p:sp>
        <p:nvSpPr>
          <p:cNvPr id="2" name="Segnaposto contenuto 1"/>
          <p:cNvSpPr>
            <a:spLocks noGrp="1"/>
          </p:cNvSpPr>
          <p:nvPr>
            <p:ph idx="1"/>
          </p:nvPr>
        </p:nvSpPr>
        <p:spPr>
          <a:xfrm>
            <a:off x="457200" y="836712"/>
            <a:ext cx="8229600" cy="1515624"/>
          </a:xfrm>
        </p:spPr>
        <p:txBody>
          <a:bodyPr>
            <a:normAutofit/>
          </a:bodyPr>
          <a:lstStyle/>
          <a:p>
            <a:pPr>
              <a:buClr>
                <a:srgbClr val="002060"/>
              </a:buClr>
              <a:buFont typeface="Wingdings" pitchFamily="2" charset="2"/>
              <a:buChar char="§"/>
            </a:pPr>
            <a:r>
              <a:rPr lang="it-IT" sz="1800" dirty="0" smtClean="0">
                <a:cs typeface="Calibri" pitchFamily="34" charset="0"/>
              </a:rPr>
              <a:t>Lo scivolamento;</a:t>
            </a:r>
          </a:p>
          <a:p>
            <a:pPr marL="342900" lvl="1" indent="-342900">
              <a:buClr>
                <a:srgbClr val="002060"/>
              </a:buClr>
              <a:buFont typeface="Wingdings" pitchFamily="2" charset="2"/>
              <a:buChar char="§"/>
            </a:pPr>
            <a:r>
              <a:rPr lang="it-IT" sz="1800" dirty="0" smtClean="0">
                <a:cs typeface="Calibri" pitchFamily="34" charset="0"/>
              </a:rPr>
              <a:t>La difesa sul giocatore con la palla;</a:t>
            </a:r>
          </a:p>
          <a:p>
            <a:pPr>
              <a:buClr>
                <a:srgbClr val="002060"/>
              </a:buClr>
              <a:buFont typeface="Wingdings" pitchFamily="2" charset="2"/>
              <a:buChar char="§"/>
            </a:pPr>
            <a:r>
              <a:rPr lang="it-IT" sz="1800" dirty="0" smtClean="0">
                <a:cs typeface="Calibri" pitchFamily="34" charset="0"/>
              </a:rPr>
              <a:t>La difesa sul giocatore senza palla.</a:t>
            </a:r>
          </a:p>
          <a:p>
            <a:pPr>
              <a:buClr>
                <a:srgbClr val="002060"/>
              </a:buClr>
              <a:buFont typeface="Wingdings" pitchFamily="2" charset="2"/>
              <a:buChar char="§"/>
            </a:pPr>
            <a:endParaRPr lang="it-IT" sz="1800" dirty="0" smtClean="0">
              <a:latin typeface="Calibri" pitchFamily="34" charset="0"/>
              <a:cs typeface="Calibri" pitchFamily="34" charset="0"/>
            </a:endParaRPr>
          </a:p>
        </p:txBody>
      </p:sp>
      <p:sp>
        <p:nvSpPr>
          <p:cNvPr id="4" name="Rettangolo 3"/>
          <p:cNvSpPr/>
          <p:nvPr/>
        </p:nvSpPr>
        <p:spPr>
          <a:xfrm>
            <a:off x="2123728" y="1908121"/>
            <a:ext cx="5400600" cy="584775"/>
          </a:xfrm>
          <a:prstGeom prst="rect">
            <a:avLst/>
          </a:prstGeom>
        </p:spPr>
        <p:txBody>
          <a:bodyPr wrap="square">
            <a:spAutoFit/>
          </a:bodyPr>
          <a:lstStyle/>
          <a:p>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L’area di gioco della pallavolo</a:t>
            </a:r>
            <a:endParaRPr lang="it-IT" sz="3200" dirty="0"/>
          </a:p>
        </p:txBody>
      </p:sp>
      <p:sp>
        <p:nvSpPr>
          <p:cNvPr id="5" name="Rettangolo 4"/>
          <p:cNvSpPr/>
          <p:nvPr/>
        </p:nvSpPr>
        <p:spPr>
          <a:xfrm>
            <a:off x="251520" y="2852936"/>
            <a:ext cx="4572000" cy="3477875"/>
          </a:xfrm>
          <a:prstGeom prst="rect">
            <a:avLst/>
          </a:prstGeom>
        </p:spPr>
        <p:txBody>
          <a:bodyPr>
            <a:spAutoFit/>
          </a:bodyPr>
          <a:lstStyle/>
          <a:p>
            <a:pPr>
              <a:buNone/>
            </a:pPr>
            <a:r>
              <a:rPr lang="it-IT" sz="2000" dirty="0" smtClean="0">
                <a:cs typeface="Calibri" pitchFamily="34" charset="0"/>
              </a:rPr>
              <a:t>Il terreno di gioco (18x9) è diviso a metà da una rete. Le asticelle che sporgono dalla rete sulla verticale delle linee laterali si chiamano antenne. La palla non può attraversare la rete all’esterno di esse. </a:t>
            </a:r>
          </a:p>
          <a:p>
            <a:pPr>
              <a:buNone/>
            </a:pPr>
            <a:r>
              <a:rPr lang="it-IT" sz="2000" dirty="0" smtClean="0">
                <a:cs typeface="Calibri" pitchFamily="34" charset="0"/>
              </a:rPr>
              <a:t>Sul campo è tracciata una linea a 3 m dalla linea centrale, che delimita la zona d’attacco. La zona di servizio è l’area larga 9 m e situata oltre la linea di fondo. </a:t>
            </a:r>
          </a:p>
          <a:p>
            <a:pPr>
              <a:buNone/>
            </a:pPr>
            <a:r>
              <a:rPr lang="it-IT" sz="2000" dirty="0" smtClean="0">
                <a:cs typeface="Calibri" pitchFamily="34" charset="0"/>
              </a:rPr>
              <a:t>L’altezza della rete varia: per gare maschili 2,43m e per le gare femminili 2,24.</a:t>
            </a:r>
          </a:p>
        </p:txBody>
      </p:sp>
      <p:pic>
        <p:nvPicPr>
          <p:cNvPr id="6" name="Immagine 5" descr="second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4176" y="3068960"/>
            <a:ext cx="3704288"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43408"/>
            <a:ext cx="8229600" cy="1143000"/>
          </a:xfrm>
        </p:spPr>
        <p:txBody>
          <a:bodyPr>
            <a:norm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Calibri" pitchFamily="34" charset="0"/>
              </a:rPr>
              <a:t>Come si gioca</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Calibri" pitchFamily="34" charset="0"/>
            </a:endParaRPr>
          </a:p>
        </p:txBody>
      </p:sp>
      <p:sp>
        <p:nvSpPr>
          <p:cNvPr id="2" name="Segnaposto contenuto 1"/>
          <p:cNvSpPr>
            <a:spLocks noGrp="1"/>
          </p:cNvSpPr>
          <p:nvPr>
            <p:ph idx="1"/>
          </p:nvPr>
        </p:nvSpPr>
        <p:spPr>
          <a:xfrm>
            <a:off x="395536" y="1052736"/>
            <a:ext cx="4474840" cy="5472608"/>
          </a:xfrm>
        </p:spPr>
        <p:txBody>
          <a:bodyPr>
            <a:normAutofit/>
          </a:bodyPr>
          <a:lstStyle/>
          <a:p>
            <a:pPr>
              <a:buClr>
                <a:srgbClr val="002060"/>
              </a:buClr>
            </a:pPr>
            <a:r>
              <a:rPr lang="it-IT" sz="2000" dirty="0" smtClean="0"/>
              <a:t>La pallavolo è giocata da due squadre di 6 giocatori ciascuna. </a:t>
            </a:r>
          </a:p>
          <a:p>
            <a:pPr>
              <a:buClr>
                <a:srgbClr val="002060"/>
              </a:buClr>
            </a:pPr>
            <a:r>
              <a:rPr lang="it-IT" sz="2000" dirty="0" smtClean="0"/>
              <a:t>Lo scopo di questo gioco è inviare la palla sopra la rete cercando di farla cadere a terra nel campo avversario. Ogni squadra ha 3 tocchi per rinviare la palla.</a:t>
            </a:r>
          </a:p>
          <a:p>
            <a:pPr>
              <a:buClr>
                <a:srgbClr val="002060"/>
              </a:buClr>
            </a:pPr>
            <a:r>
              <a:rPr lang="it-IT" sz="2000" dirty="0" smtClean="0"/>
              <a:t>Il gioco inizia con un servizio che invia la palla oltre la rete verso gli avversari. L’azione continua poi fino a quando la palla cade a terra o una squadra commette fallo. Ogni volte che una squadra vince un’azione conquista un punto.</a:t>
            </a:r>
          </a:p>
          <a:p>
            <a:pPr>
              <a:buClr>
                <a:srgbClr val="002060"/>
              </a:buClr>
            </a:pPr>
            <a:r>
              <a:rPr lang="it-IT" sz="2000" dirty="0" smtClean="0"/>
              <a:t>Il campo è suddiviso in 6 zone: 3 di attacco e 3 di difesa.</a:t>
            </a:r>
          </a:p>
        </p:txBody>
      </p:sp>
      <p:pic>
        <p:nvPicPr>
          <p:cNvPr id="4" name="Immagine 3" descr="Invasione Aere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088" y="1297107"/>
            <a:ext cx="3312368" cy="4796189"/>
          </a:xfrm>
          <a:prstGeom prst="rect">
            <a:avLst/>
          </a:prstGeom>
        </p:spPr>
      </p:pic>
    </p:spTree>
  </p:cSld>
  <p:clrMapOvr>
    <a:masterClrMapping/>
  </p:clrMapOvr>
  <p:transition>
    <p:cover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age010.jpg"/>
          <p:cNvPicPr>
            <a:picLocks noChangeAspect="1"/>
          </p:cNvPicPr>
          <p:nvPr/>
        </p:nvPicPr>
        <p:blipFill>
          <a:blip r:embed="rId2" cstate="print"/>
          <a:stretch>
            <a:fillRect/>
          </a:stretch>
        </p:blipFill>
        <p:spPr>
          <a:xfrm>
            <a:off x="251520" y="3399118"/>
            <a:ext cx="2232248" cy="3270242"/>
          </a:xfrm>
          <a:prstGeom prst="rect">
            <a:avLst/>
          </a:prstGeom>
        </p:spPr>
      </p:pic>
      <p:sp>
        <p:nvSpPr>
          <p:cNvPr id="3" name="Titolo 2"/>
          <p:cNvSpPr>
            <a:spLocks noGrp="1"/>
          </p:cNvSpPr>
          <p:nvPr>
            <p:ph type="title"/>
          </p:nvPr>
        </p:nvSpPr>
        <p:spPr>
          <a:xfrm>
            <a:off x="457200" y="-243408"/>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Le regole di gioco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2" name="Segnaposto contenuto 1"/>
          <p:cNvSpPr>
            <a:spLocks noGrp="1"/>
          </p:cNvSpPr>
          <p:nvPr>
            <p:ph idx="1"/>
          </p:nvPr>
        </p:nvSpPr>
        <p:spPr>
          <a:xfrm>
            <a:off x="467544" y="764704"/>
            <a:ext cx="8229600" cy="1656184"/>
          </a:xfrm>
        </p:spPr>
        <p:txBody>
          <a:bodyPr/>
          <a:lstStyle/>
          <a:p>
            <a:pPr>
              <a:buClr>
                <a:srgbClr val="002060"/>
              </a:buClr>
              <a:buFont typeface="Wingdings" pitchFamily="2" charset="2"/>
              <a:buChar char="§"/>
            </a:pPr>
            <a:r>
              <a:rPr lang="it-IT" sz="2200" b="1" dirty="0" smtClean="0"/>
              <a:t>LA FORMAZIONE DELLA SQUADRA</a:t>
            </a:r>
          </a:p>
          <a:p>
            <a:pPr algn="ctr">
              <a:buClr>
                <a:srgbClr val="002060"/>
              </a:buClr>
              <a:buNone/>
            </a:pPr>
            <a:r>
              <a:rPr lang="it-IT" sz="1800" dirty="0" smtClean="0"/>
              <a:t>Una squadra si compone di un massimo di 12 giocatori (6 in  campo e 6 di riserva): i tre lungo la rete sono gli “avanti”, gli altri tre sono detti difensori. Nel momento in cui la palla è colpita dal battitore, ogni squadra deve essere posizionata dentro il proprio campo nell’ordine di rotazione, che verrà mantenuto solo per quel set.</a:t>
            </a:r>
            <a:endParaRPr lang="it-IT" sz="1800" dirty="0"/>
          </a:p>
        </p:txBody>
      </p:sp>
      <p:sp>
        <p:nvSpPr>
          <p:cNvPr id="5" name="CasellaDiTesto 4"/>
          <p:cNvSpPr txBox="1"/>
          <p:nvPr/>
        </p:nvSpPr>
        <p:spPr>
          <a:xfrm>
            <a:off x="539552" y="2492896"/>
            <a:ext cx="9073008" cy="923330"/>
          </a:xfrm>
          <a:prstGeom prst="rect">
            <a:avLst/>
          </a:prstGeom>
          <a:noFill/>
        </p:spPr>
        <p:txBody>
          <a:bodyPr wrap="square" rtlCol="0">
            <a:sp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rotazione e le sostituzioni</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ttangolo 5"/>
          <p:cNvSpPr/>
          <p:nvPr/>
        </p:nvSpPr>
        <p:spPr>
          <a:xfrm>
            <a:off x="2592288" y="3645024"/>
            <a:ext cx="6372200" cy="2677656"/>
          </a:xfrm>
          <a:prstGeom prst="rect">
            <a:avLst/>
          </a:prstGeom>
        </p:spPr>
        <p:txBody>
          <a:bodyPr wrap="square">
            <a:spAutoFit/>
          </a:bodyPr>
          <a:lstStyle/>
          <a:p>
            <a:pPr algn="ctr">
              <a:buNone/>
            </a:pPr>
            <a:r>
              <a:rPr lang="it-IT" sz="2400" dirty="0" smtClean="0"/>
              <a:t>Quando la squadra in ricezione conquista il diritto di servire, i suoi giocatori devono ruotare di una posizione in senso orario. </a:t>
            </a:r>
          </a:p>
          <a:p>
            <a:pPr algn="ctr">
              <a:buNone/>
            </a:pPr>
            <a:r>
              <a:rPr lang="it-IT" sz="2400" dirty="0" smtClean="0"/>
              <a:t>       In ogni set ciascuna squadra può effettuare un massimo di 6 sostituzioni. Un giocatore può uscire ed rientrare in gioco una sola volta per set e solo nella posizione precedentemente occupata. </a:t>
            </a:r>
            <a:endParaRPr lang="it-IT" sz="2400" dirty="0"/>
          </a:p>
        </p:txBody>
      </p:sp>
    </p:spTree>
  </p:cSld>
  <p:clrMapOvr>
    <a:masterClrMapping/>
  </p:clrMapOvr>
  <p:transition>
    <p:pull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3428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Fondamentali individuali</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12290" name="Picture 2" descr="Risultati immagini per la battuta pallavol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3928" y="1196752"/>
            <a:ext cx="1739975" cy="2592288"/>
          </a:xfrm>
          <a:prstGeom prst="rect">
            <a:avLst/>
          </a:prstGeom>
          <a:noFill/>
        </p:spPr>
      </p:pic>
      <p:sp>
        <p:nvSpPr>
          <p:cNvPr id="10" name="CasellaDiTesto 9"/>
          <p:cNvSpPr txBox="1"/>
          <p:nvPr/>
        </p:nvSpPr>
        <p:spPr>
          <a:xfrm>
            <a:off x="539552" y="692696"/>
            <a:ext cx="8136904" cy="1938992"/>
          </a:xfrm>
          <a:prstGeom prst="rect">
            <a:avLst/>
          </a:prstGeom>
          <a:noFill/>
        </p:spPr>
        <p:txBody>
          <a:bodyPr wrap="square" rtlCol="0">
            <a:spAutoFit/>
          </a:bodyPr>
          <a:lstStyle/>
          <a:p>
            <a:r>
              <a:rPr lang="it-IT" sz="2000" dirty="0" smtClean="0"/>
              <a:t> I movimenti tecnici individuali della pallavolo sono cinque: </a:t>
            </a:r>
          </a:p>
          <a:p>
            <a:pPr>
              <a:buFont typeface="Wingdings" pitchFamily="2" charset="2"/>
              <a:buChar char="Ø"/>
            </a:pPr>
            <a:r>
              <a:rPr lang="it-IT" sz="2000" dirty="0" smtClean="0"/>
              <a:t>Battuta;</a:t>
            </a:r>
          </a:p>
          <a:p>
            <a:pPr>
              <a:buFont typeface="Wingdings" pitchFamily="2" charset="2"/>
              <a:buChar char="Ø"/>
            </a:pPr>
            <a:r>
              <a:rPr lang="it-IT" sz="2000" dirty="0" smtClean="0"/>
              <a:t> Palleggio;</a:t>
            </a:r>
          </a:p>
          <a:p>
            <a:pPr>
              <a:buFont typeface="Wingdings" pitchFamily="2" charset="2"/>
              <a:buChar char="Ø"/>
            </a:pPr>
            <a:r>
              <a:rPr lang="it-IT" sz="2000" dirty="0" smtClean="0"/>
              <a:t> Schiacciata;</a:t>
            </a:r>
          </a:p>
          <a:p>
            <a:pPr>
              <a:buFont typeface="Wingdings" pitchFamily="2" charset="2"/>
              <a:buChar char="Ø"/>
            </a:pPr>
            <a:r>
              <a:rPr lang="it-IT" sz="2000" dirty="0" smtClean="0"/>
              <a:t> Muro;</a:t>
            </a:r>
          </a:p>
          <a:p>
            <a:pPr>
              <a:buClr>
                <a:srgbClr val="002060"/>
              </a:buClr>
              <a:buFont typeface="Wingdings" pitchFamily="2" charset="2"/>
              <a:buChar char="Ø"/>
            </a:pPr>
            <a:r>
              <a:rPr lang="it-IT" sz="2000" dirty="0" smtClean="0"/>
              <a:t> Bagher.</a:t>
            </a:r>
            <a:endParaRPr lang="it-IT" sz="2000" dirty="0"/>
          </a:p>
        </p:txBody>
      </p:sp>
      <p:pic>
        <p:nvPicPr>
          <p:cNvPr id="9" name="Immagine 8" descr="images.jpg"/>
          <p:cNvPicPr>
            <a:picLocks noChangeAspect="1"/>
          </p:cNvPicPr>
          <p:nvPr/>
        </p:nvPicPr>
        <p:blipFill>
          <a:blip r:embed="rId3" cstate="print"/>
          <a:stretch>
            <a:fillRect/>
          </a:stretch>
        </p:blipFill>
        <p:spPr>
          <a:xfrm>
            <a:off x="6372200" y="2060848"/>
            <a:ext cx="2544316" cy="2019298"/>
          </a:xfrm>
          <a:prstGeom prst="rect">
            <a:avLst/>
          </a:prstGeom>
        </p:spPr>
      </p:pic>
      <p:pic>
        <p:nvPicPr>
          <p:cNvPr id="11" name="Immagine 10" descr="med_2009ott18_novara-urbino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2687318"/>
            <a:ext cx="2520280" cy="1677786"/>
          </a:xfrm>
          <a:prstGeom prst="rect">
            <a:avLst/>
          </a:prstGeom>
        </p:spPr>
      </p:pic>
      <p:pic>
        <p:nvPicPr>
          <p:cNvPr id="12" name="Immagine 11" descr="bagher-pallavol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7815" y="4581128"/>
            <a:ext cx="3032577" cy="1990129"/>
          </a:xfrm>
          <a:prstGeom prst="rect">
            <a:avLst/>
          </a:prstGeom>
        </p:spPr>
      </p:pic>
      <p:pic>
        <p:nvPicPr>
          <p:cNvPr id="13" name="Immagine 12" descr="Muro-a-tre-di-Trento-su-Celitans-586x40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0905" y="4464496"/>
            <a:ext cx="3159047" cy="2204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cuoc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ttangolo 5"/>
          <p:cNvSpPr/>
          <p:nvPr/>
        </p:nvSpPr>
        <p:spPr>
          <a:xfrm>
            <a:off x="250001" y="1817550"/>
            <a:ext cx="8643998" cy="1754326"/>
          </a:xfrm>
          <a:prstGeom prst="rect">
            <a:avLst/>
          </a:prstGeom>
          <a:noFill/>
          <a:scene3d>
            <a:camera prst="isometricOffAxis1Right"/>
            <a:lightRig rig="threePt" dir="t"/>
          </a:scene3d>
        </p:spPr>
        <p:txBody>
          <a:bodyPr wrap="square" lIns="91440" tIns="45720" rIns="91440" bIns="45720">
            <a:spAutoFit/>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figura professionale del cuoco</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ttangolo 3"/>
          <p:cNvSpPr/>
          <p:nvPr/>
        </p:nvSpPr>
        <p:spPr>
          <a:xfrm>
            <a:off x="251520" y="188640"/>
            <a:ext cx="1276311" cy="523220"/>
          </a:xfrm>
          <a:prstGeom prst="rect">
            <a:avLst/>
          </a:prstGeom>
        </p:spPr>
        <p:txBody>
          <a:bodyPr wrap="none">
            <a:spAutoFit/>
          </a:bodyPr>
          <a:lstStyle/>
          <a:p>
            <a:r>
              <a:rPr lang="it-IT" sz="2800" b="1" dirty="0" smtClean="0"/>
              <a:t>Cucina:</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codice di hammurab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sellaDiTesto 2"/>
          <p:cNvSpPr txBox="1"/>
          <p:nvPr/>
        </p:nvSpPr>
        <p:spPr>
          <a:xfrm>
            <a:off x="395536" y="188641"/>
            <a:ext cx="1224136" cy="800219"/>
          </a:xfrm>
          <a:prstGeom prst="rect">
            <a:avLst/>
          </a:prstGeom>
          <a:noFill/>
        </p:spPr>
        <p:txBody>
          <a:bodyPr wrap="square" rtlCol="0">
            <a:spAutoFit/>
          </a:bodyPr>
          <a:lstStyle/>
          <a:p>
            <a:r>
              <a:rPr lang="it-IT" sz="2800" b="1" dirty="0" smtClean="0"/>
              <a:t>Storia:</a:t>
            </a:r>
          </a:p>
          <a:p>
            <a:endParaRPr lang="it-IT" dirty="0"/>
          </a:p>
        </p:txBody>
      </p:sp>
      <p:sp>
        <p:nvSpPr>
          <p:cNvPr id="5" name="Rettangolo 4"/>
          <p:cNvSpPr/>
          <p:nvPr/>
        </p:nvSpPr>
        <p:spPr>
          <a:xfrm>
            <a:off x="1475656" y="2708920"/>
            <a:ext cx="6141810" cy="923330"/>
          </a:xfrm>
          <a:prstGeom prst="rect">
            <a:avLst/>
          </a:prstGeom>
          <a:scene3d>
            <a:camera prst="isometricOffAxis1Right"/>
            <a:lightRig rig="threePt" dir="t"/>
          </a:scene3d>
        </p:spPr>
        <p:txBody>
          <a:bodyPr wrap="none">
            <a:sp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prime leggi scritte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qualità di un buon cuoco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p:txBody>
          <a:bodyPr>
            <a:normAutofit fontScale="77500" lnSpcReduction="20000"/>
          </a:bodyPr>
          <a:lstStyle/>
          <a:p>
            <a:pPr>
              <a:buNone/>
            </a:pPr>
            <a:r>
              <a:rPr lang="it-IT" dirty="0" smtClean="0"/>
              <a:t>Se volete essere dei buoni, dovete:</a:t>
            </a:r>
          </a:p>
          <a:p>
            <a:pPr>
              <a:buFont typeface="Wingdings" pitchFamily="2" charset="2"/>
              <a:buChar char="Ø"/>
            </a:pPr>
            <a:r>
              <a:rPr lang="it-IT" b="1" dirty="0" smtClean="0"/>
              <a:t>Sapere:</a:t>
            </a:r>
            <a:r>
              <a:rPr lang="it-IT" dirty="0" smtClean="0"/>
              <a:t> in questa professione imparare gli aspetti pratici non basta; si devono avere solide basi di cultura generale e una buona conoscenza delle lingue straniere; </a:t>
            </a:r>
          </a:p>
          <a:p>
            <a:pPr>
              <a:buFont typeface="Wingdings" pitchFamily="2" charset="2"/>
              <a:buChar char="Ø"/>
            </a:pPr>
            <a:r>
              <a:rPr lang="it-IT" b="1" dirty="0" smtClean="0"/>
              <a:t>Saper fare: </a:t>
            </a:r>
            <a:r>
              <a:rPr lang="it-IT" dirty="0" smtClean="0"/>
              <a:t>dovete acquisire una buona manualità e un’approfondita conoscenza di tutte le tecniche di base, adattandovi alle varie situazioni lavorative che spesso possono presentare difficoltà;</a:t>
            </a:r>
          </a:p>
          <a:p>
            <a:pPr>
              <a:buFont typeface="Wingdings" pitchFamily="2" charset="2"/>
              <a:buChar char="Ø"/>
            </a:pPr>
            <a:r>
              <a:rPr lang="it-IT" b="1" dirty="0" smtClean="0"/>
              <a:t>Saper essere: </a:t>
            </a:r>
            <a:r>
              <a:rPr lang="it-IT" dirty="0" smtClean="0"/>
              <a:t>dovete essere coscienti delle vostre capacità e dei vostri limiti, saper entrare in relazione con i colleghi e comprendere che “cucine” significa anche emozione.</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2" end="2"/>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carriera di un cuoco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467" y="1928802"/>
            <a:ext cx="8749066" cy="40408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0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La brigata di cucina</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idx="1"/>
          </p:nvPr>
        </p:nvSpPr>
        <p:spPr>
          <a:xfrm>
            <a:off x="467544" y="1412776"/>
            <a:ext cx="8229600" cy="4525963"/>
          </a:xfrm>
        </p:spPr>
        <p:txBody>
          <a:bodyPr/>
          <a:lstStyle/>
          <a:p>
            <a:pPr algn="ctr">
              <a:buNone/>
            </a:pPr>
            <a:r>
              <a:rPr lang="it-IT" dirty="0" smtClean="0"/>
              <a:t>Con il termine brigata s’intende una squadra o un gruppo che lavora in modo strutturato, gerarchico e coordinato. Sottolinea come la cucina sia organizzata in vari reparti. La brigata di cucina fu istituita dallo chef francese Auguste </a:t>
            </a:r>
            <a:r>
              <a:rPr lang="it-IT" dirty="0" err="1" smtClean="0"/>
              <a:t>Escoffier</a:t>
            </a:r>
            <a:r>
              <a:rPr lang="it-IT" dirty="0" smtClean="0"/>
              <a:t>. Con l’introduzione della brigata si iniziò a lavorare con i compiti e ruoli precisi aumentando così il livello di specializzazione e di professionalità degli chef.</a:t>
            </a: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0323"/>
            <a:ext cx="8229600" cy="5768997"/>
          </a:xfrm>
        </p:spPr>
        <p:txBody>
          <a:bodyPr>
            <a:normAutofit fontScale="92500" lnSpcReduction="20000"/>
          </a:bodyPr>
          <a:lstStyle/>
          <a:p>
            <a:pPr>
              <a:buFont typeface="Wingdings" pitchFamily="2" charset="2"/>
              <a:buChar char="Ø"/>
            </a:pPr>
            <a:r>
              <a:rPr lang="it-IT" sz="2200" b="1" dirty="0" smtClean="0"/>
              <a:t>Chef executive</a:t>
            </a:r>
            <a:r>
              <a:rPr lang="it-IT" sz="2200" dirty="0" smtClean="0"/>
              <a:t>: E’ il responsabile che si occupa di tutto il personale di una o più cucina:</a:t>
            </a:r>
          </a:p>
          <a:p>
            <a:pPr>
              <a:buFont typeface="Wingdings" pitchFamily="2" charset="2"/>
              <a:buChar char="Ø"/>
            </a:pPr>
            <a:r>
              <a:rPr lang="it-IT" sz="2200" b="1" dirty="0" smtClean="0"/>
              <a:t>Chef de </a:t>
            </a:r>
            <a:r>
              <a:rPr lang="it-IT" sz="2200" b="1" dirty="0" err="1" smtClean="0"/>
              <a:t>cuisine</a:t>
            </a:r>
            <a:r>
              <a:rPr lang="it-IT" sz="2200" dirty="0" smtClean="0"/>
              <a:t>: E’ il direttore responsabile del laboratorio; organizza e coordina il lavoro dei reparti, in collaborazione con il food and </a:t>
            </a:r>
            <a:r>
              <a:rPr lang="it-IT" sz="2200" dirty="0" err="1" smtClean="0"/>
              <a:t>beverage</a:t>
            </a:r>
            <a:r>
              <a:rPr lang="it-IT" sz="2200" dirty="0" smtClean="0"/>
              <a:t> manager:</a:t>
            </a:r>
          </a:p>
          <a:p>
            <a:pPr>
              <a:buFont typeface="Wingdings" pitchFamily="2" charset="2"/>
              <a:buChar char="Ø"/>
            </a:pPr>
            <a:r>
              <a:rPr lang="it-IT" sz="2200" b="1" dirty="0" err="1" smtClean="0"/>
              <a:t>Suous</a:t>
            </a:r>
            <a:r>
              <a:rPr lang="it-IT" sz="2200" b="1" dirty="0" smtClean="0"/>
              <a:t> chef</a:t>
            </a:r>
            <a:r>
              <a:rPr lang="it-IT" sz="2200" dirty="0" smtClean="0"/>
              <a:t>: collabora con lo chef di cucina e lo sostituisce quando questo non c’è;</a:t>
            </a:r>
          </a:p>
          <a:p>
            <a:pPr>
              <a:buFont typeface="Wingdings" pitchFamily="2" charset="2"/>
              <a:buChar char="Ø"/>
            </a:pPr>
            <a:r>
              <a:rPr lang="it-IT" sz="2200" b="1" dirty="0" smtClean="0"/>
              <a:t>Chef </a:t>
            </a:r>
            <a:r>
              <a:rPr lang="it-IT" sz="2200" b="1" dirty="0" err="1" smtClean="0"/>
              <a:t>saucier</a:t>
            </a:r>
            <a:r>
              <a:rPr lang="it-IT" sz="2200" dirty="0" smtClean="0"/>
              <a:t>: si occupa di preparare fondi e salse calde, piatti di carne o pesce in umido, stufati, brasati, affogati o in casseruola;</a:t>
            </a:r>
          </a:p>
          <a:p>
            <a:pPr>
              <a:buFont typeface="Wingdings" pitchFamily="2" charset="2"/>
              <a:buChar char="Ø"/>
            </a:pPr>
            <a:r>
              <a:rPr lang="it-IT" sz="2200" b="1" dirty="0" smtClean="0"/>
              <a:t>Chef </a:t>
            </a:r>
            <a:r>
              <a:rPr lang="it-IT" sz="2200" b="1" dirty="0" err="1" smtClean="0"/>
              <a:t>garde-manger</a:t>
            </a:r>
            <a:r>
              <a:rPr lang="it-IT" sz="2200" dirty="0" smtClean="0"/>
              <a:t>: E’ responsabile della cucina fredda; si occupa della gestione di celle frigorifere e dei congelatori, lavorare e disossare le carni, di pulire e sfilettare i pesci, di preparare salse e antipasti freddi;</a:t>
            </a:r>
          </a:p>
          <a:p>
            <a:pPr>
              <a:buFont typeface="Wingdings" pitchFamily="2" charset="2"/>
              <a:buChar char="Ø"/>
            </a:pPr>
            <a:r>
              <a:rPr lang="it-IT" sz="2200" b="1" dirty="0" smtClean="0"/>
              <a:t>Chef </a:t>
            </a:r>
            <a:r>
              <a:rPr lang="it-IT" sz="2200" b="1" dirty="0" err="1" smtClean="0"/>
              <a:t>rôtisseur</a:t>
            </a:r>
            <a:r>
              <a:rPr lang="it-IT" sz="2200" dirty="0" smtClean="0"/>
              <a:t>: E’ responsabile della preparazione di carne, pesce, verdure o legumi cucinati arrosto, al forno o fritti;</a:t>
            </a:r>
          </a:p>
          <a:p>
            <a:pPr>
              <a:buFont typeface="Wingdings" pitchFamily="2" charset="2"/>
              <a:buChar char="Ø"/>
            </a:pPr>
            <a:r>
              <a:rPr lang="it-IT" sz="2200" b="1" dirty="0" smtClean="0"/>
              <a:t>Chef </a:t>
            </a:r>
            <a:r>
              <a:rPr lang="it-IT" sz="2200" b="1" dirty="0" err="1" smtClean="0"/>
              <a:t>poissonnier</a:t>
            </a:r>
            <a:r>
              <a:rPr lang="it-IT" sz="2200" dirty="0" smtClean="0"/>
              <a:t>: E’ una figura professionale raramente presente , di solito sostituita dallo chef </a:t>
            </a:r>
            <a:r>
              <a:rPr lang="it-IT" sz="2200" dirty="0" err="1" smtClean="0"/>
              <a:t>saucier</a:t>
            </a:r>
            <a:r>
              <a:rPr lang="it-IT" sz="2200" dirty="0" smtClean="0"/>
              <a:t>;</a:t>
            </a:r>
          </a:p>
          <a:p>
            <a:pPr>
              <a:buFont typeface="Wingdings" pitchFamily="2" charset="2"/>
              <a:buChar char="Ø"/>
            </a:pPr>
            <a:r>
              <a:rPr lang="it-IT" sz="2200" b="1" dirty="0" smtClean="0"/>
              <a:t>Chef </a:t>
            </a:r>
            <a:r>
              <a:rPr lang="it-IT" sz="2200" b="1" dirty="0" err="1" smtClean="0"/>
              <a:t>entremetier</a:t>
            </a:r>
            <a:r>
              <a:rPr lang="it-IT" sz="2200" dirty="0" smtClean="0"/>
              <a:t>: In Italia questo chef è uno dei più importanti perché è responsabile della preparazione di primi piatti, uova e verdure;</a:t>
            </a:r>
          </a:p>
          <a:p>
            <a:pPr>
              <a:buFont typeface="Wingdings" pitchFamily="2" charset="2"/>
              <a:buChar char="Ø"/>
            </a:pPr>
            <a:r>
              <a:rPr lang="it-IT" sz="2200" b="1" dirty="0" smtClean="0"/>
              <a:t>Chef </a:t>
            </a:r>
            <a:r>
              <a:rPr lang="it-IT" sz="2200" b="1" dirty="0" err="1" smtClean="0"/>
              <a:t>pâtissier</a:t>
            </a:r>
            <a:r>
              <a:rPr lang="it-IT" sz="2200" dirty="0" smtClean="0"/>
              <a:t>: E’ responsabile della preparazione di dolci, gelati e impasti di base necessari agli altri reparti. Si occupa di fare il pane, i grissini, le focacce, i salatini, i croissant e le brioche;</a:t>
            </a:r>
          </a:p>
          <a:p>
            <a:pPr>
              <a:buFont typeface="Wingdings" pitchFamily="2" charset="2"/>
              <a:buChar char="Ø"/>
            </a:pPr>
            <a:endParaRPr lang="it-IT" sz="2000" b="1" dirty="0" smtClean="0"/>
          </a:p>
          <a:p>
            <a:pPr>
              <a:buFont typeface="Wingdings" pitchFamily="2" charset="2"/>
              <a:buChar char="Ø"/>
            </a:pPr>
            <a:endParaRPr lang="it-IT" sz="2000" b="1" dirty="0" smtClean="0"/>
          </a:p>
        </p:txBody>
      </p:sp>
    </p:spTree>
  </p:cSld>
  <p:clrMapOvr>
    <a:masterClrMapping/>
  </p:clrMapOvr>
  <p:transition>
    <p:comb/>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6264696"/>
          </a:xfrm>
        </p:spPr>
        <p:txBody>
          <a:bodyPr>
            <a:normAutofit/>
          </a:bodyPr>
          <a:lstStyle/>
          <a:p>
            <a:pPr>
              <a:buFont typeface="Wingdings" pitchFamily="2" charset="2"/>
              <a:buChar char="Ø"/>
            </a:pPr>
            <a:r>
              <a:rPr lang="it-IT" sz="2000" b="1" dirty="0" smtClean="0"/>
              <a:t>Chef </a:t>
            </a:r>
            <a:r>
              <a:rPr lang="it-IT" sz="2000" b="1" dirty="0" err="1" smtClean="0"/>
              <a:t>communard</a:t>
            </a:r>
            <a:r>
              <a:rPr lang="it-IT" sz="2000" dirty="0" smtClean="0"/>
              <a:t>: E’ una figura professionale presente solo in grandi strutture, dove il personale in servizio è numeroso;</a:t>
            </a:r>
          </a:p>
          <a:p>
            <a:pPr>
              <a:buFont typeface="Wingdings" pitchFamily="2" charset="2"/>
              <a:buChar char="Ø"/>
            </a:pPr>
            <a:r>
              <a:rPr lang="it-IT" sz="2000" b="1" dirty="0" smtClean="0"/>
              <a:t>Chef de </a:t>
            </a:r>
            <a:r>
              <a:rPr lang="it-IT" sz="2000" b="1" dirty="0" err="1" smtClean="0"/>
              <a:t>garde</a:t>
            </a:r>
            <a:r>
              <a:rPr lang="it-IT" sz="2000" b="1" dirty="0" smtClean="0"/>
              <a:t> o di guardia</a:t>
            </a:r>
            <a:r>
              <a:rPr lang="it-IT" sz="2000" dirty="0" smtClean="0"/>
              <a:t>: Questa figura professionale si trova solo nei villaggi turistici e nelle grandi strutture di categoria elevata;</a:t>
            </a:r>
          </a:p>
          <a:p>
            <a:pPr>
              <a:buFont typeface="Wingdings" pitchFamily="2" charset="2"/>
              <a:buChar char="Ø"/>
            </a:pPr>
            <a:r>
              <a:rPr lang="it-IT" sz="2000" b="1" dirty="0" smtClean="0"/>
              <a:t>Chef </a:t>
            </a:r>
            <a:r>
              <a:rPr lang="it-IT" sz="2000" b="1" dirty="0" err="1" smtClean="0"/>
              <a:t>tournant</a:t>
            </a:r>
            <a:r>
              <a:rPr lang="it-IT" sz="2000" dirty="0" smtClean="0"/>
              <a:t>: E’ il ‘’jolly’’ della cucina; sostituisce i capi partita durante il giorno di riposo o in caso di assenza e, proprio per questo, deve aver maturato una buona esperienza in tutti i reparti;</a:t>
            </a:r>
          </a:p>
          <a:p>
            <a:pPr>
              <a:buFont typeface="Wingdings" pitchFamily="2" charset="2"/>
              <a:buChar char="Ø"/>
            </a:pPr>
            <a:r>
              <a:rPr lang="it-IT" sz="2000" b="1" dirty="0" smtClean="0"/>
              <a:t>Chef </a:t>
            </a:r>
            <a:r>
              <a:rPr lang="it-IT" sz="2000" b="1" dirty="0" err="1" smtClean="0"/>
              <a:t>aboyer</a:t>
            </a:r>
            <a:r>
              <a:rPr lang="it-IT" sz="2000" dirty="0" smtClean="0"/>
              <a:t>: E’ ormai scomparso dalle brigate moderne; il suo compito era quello di eseguire gli scambi con la sala, annunciando le ordinazioni in arrivo e seguendo le uscite dei piatti preparati;</a:t>
            </a:r>
            <a:endParaRPr lang="it-IT" sz="2000" b="1" dirty="0" smtClean="0"/>
          </a:p>
          <a:p>
            <a:pPr>
              <a:buFont typeface="Wingdings" pitchFamily="2" charset="2"/>
              <a:buChar char="Ø"/>
            </a:pPr>
            <a:r>
              <a:rPr lang="it-IT" sz="2000" b="1" dirty="0" err="1" smtClean="0"/>
              <a:t>Commis</a:t>
            </a:r>
            <a:r>
              <a:rPr lang="it-IT" sz="2000" b="1" dirty="0" smtClean="0"/>
              <a:t> de </a:t>
            </a:r>
            <a:r>
              <a:rPr lang="it-IT" sz="2000" b="1" dirty="0" err="1" smtClean="0"/>
              <a:t>cuisine</a:t>
            </a:r>
            <a:r>
              <a:rPr lang="it-IT" sz="2000" dirty="0" smtClean="0"/>
              <a:t>: Di solito è giovane, proviene da un istituto professionale alberghiero e inizia la sua carriera aiutando i vari chef di partita. Si occupa di preparare la </a:t>
            </a:r>
            <a:r>
              <a:rPr lang="it-IT" sz="2000" b="1" dirty="0" smtClean="0"/>
              <a:t>mise en </a:t>
            </a:r>
            <a:r>
              <a:rPr lang="it-IT" sz="2000" b="1" dirty="0" err="1" smtClean="0"/>
              <a:t>place</a:t>
            </a:r>
            <a:r>
              <a:rPr lang="it-IT" sz="2000" b="1" dirty="0" smtClean="0"/>
              <a:t> </a:t>
            </a:r>
            <a:r>
              <a:rPr lang="it-IT" sz="2000" dirty="0" smtClean="0"/>
              <a:t>nella postazione di lavoro;</a:t>
            </a:r>
          </a:p>
          <a:p>
            <a:pPr>
              <a:buFont typeface="Wingdings" pitchFamily="2" charset="2"/>
              <a:buChar char="Ø"/>
            </a:pPr>
            <a:r>
              <a:rPr lang="it-IT" sz="2000" b="1" dirty="0" err="1" smtClean="0"/>
              <a:t>Plongeur</a:t>
            </a:r>
            <a:r>
              <a:rPr lang="it-IT" sz="2000" b="1" dirty="0" smtClean="0"/>
              <a:t> e garzone</a:t>
            </a:r>
            <a:r>
              <a:rPr lang="it-IT" sz="2000" dirty="0" smtClean="0"/>
              <a:t>: E’ normalmente presente e si occupa di pulire le attrezzature e di lavare pentole, teglie e contenitori vari. Il garzone si trova solo nelle varie brigate; è l’addetto alla pulizia delle verdure e si occupa di tutte le operazioni di riordino e facchinaggio in cucina.</a:t>
            </a:r>
          </a:p>
          <a:p>
            <a:pPr>
              <a:buFont typeface="Wingdings" pitchFamily="2" charset="2"/>
              <a:buChar char="Ø"/>
            </a:pPr>
            <a:endParaRPr lang="it-IT" sz="2000" b="1" dirty="0" smtClean="0"/>
          </a:p>
        </p:txBody>
      </p:sp>
    </p:spTree>
  </p:cSld>
  <p:clrMapOvr>
    <a:masterClrMapping/>
  </p:clrMapOvr>
  <p:transition>
    <p:strips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8229600" cy="882352"/>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L’etica professionale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a:xfrm>
            <a:off x="467544" y="836712"/>
            <a:ext cx="8229600" cy="892695"/>
          </a:xfrm>
        </p:spPr>
        <p:txBody>
          <a:bodyPr/>
          <a:lstStyle/>
          <a:p>
            <a:pPr algn="ctr">
              <a:buNone/>
            </a:pPr>
            <a:r>
              <a:rPr lang="it-IT" sz="2400" dirty="0" smtClean="0"/>
              <a:t>Una completa divisa contraddistingue la figura del cuoco professionista: </a:t>
            </a:r>
          </a:p>
          <a:p>
            <a:pPr>
              <a:buNone/>
            </a:pPr>
            <a:endParaRPr lang="it-IT" sz="2400" dirty="0" smtClean="0"/>
          </a:p>
          <a:p>
            <a:pPr>
              <a:buFont typeface="Wingdings" pitchFamily="2" charset="2"/>
              <a:buChar char="Ø"/>
            </a:pPr>
            <a:endParaRPr lang="it-IT" dirty="0"/>
          </a:p>
        </p:txBody>
      </p:sp>
      <p:pic>
        <p:nvPicPr>
          <p:cNvPr id="1026" name="Picture 2" descr="Risultati immagini per cappello di cuoc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115" y="2204864"/>
            <a:ext cx="4192869" cy="3312368"/>
          </a:xfrm>
          <a:prstGeom prst="rect">
            <a:avLst/>
          </a:prstGeom>
          <a:noFill/>
        </p:spPr>
      </p:pic>
      <p:pic>
        <p:nvPicPr>
          <p:cNvPr id="1028" name="Picture 4" descr="Risultati immagini per triangolo o fazzoletto da cuo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1916832"/>
            <a:ext cx="2736304" cy="4104456"/>
          </a:xfrm>
          <a:prstGeom prst="rect">
            <a:avLst/>
          </a:prstGeom>
          <a:noFill/>
        </p:spPr>
      </p:pic>
      <p:sp>
        <p:nvSpPr>
          <p:cNvPr id="6" name="CasellaDiTesto 5"/>
          <p:cNvSpPr txBox="1"/>
          <p:nvPr/>
        </p:nvSpPr>
        <p:spPr>
          <a:xfrm>
            <a:off x="1691680" y="5661248"/>
            <a:ext cx="1800200" cy="400110"/>
          </a:xfrm>
          <a:prstGeom prst="rect">
            <a:avLst/>
          </a:prstGeom>
          <a:noFill/>
        </p:spPr>
        <p:txBody>
          <a:bodyPr wrap="square" rtlCol="0">
            <a:spAutoFit/>
          </a:bodyPr>
          <a:lstStyle/>
          <a:p>
            <a:pPr algn="ctr"/>
            <a:r>
              <a:rPr lang="it-IT" sz="2000" b="1" dirty="0" smtClean="0"/>
              <a:t>Il cappello</a:t>
            </a:r>
            <a:endParaRPr lang="it-IT" sz="2000" b="1" dirty="0"/>
          </a:p>
        </p:txBody>
      </p:sp>
      <p:sp>
        <p:nvSpPr>
          <p:cNvPr id="7" name="CasellaDiTesto 6"/>
          <p:cNvSpPr txBox="1"/>
          <p:nvPr/>
        </p:nvSpPr>
        <p:spPr>
          <a:xfrm>
            <a:off x="5076056" y="6237312"/>
            <a:ext cx="2736304" cy="400110"/>
          </a:xfrm>
          <a:prstGeom prst="rect">
            <a:avLst/>
          </a:prstGeom>
          <a:noFill/>
        </p:spPr>
        <p:txBody>
          <a:bodyPr wrap="square" rtlCol="0">
            <a:spAutoFit/>
          </a:bodyPr>
          <a:lstStyle/>
          <a:p>
            <a:r>
              <a:rPr lang="it-IT" sz="2000" b="1" dirty="0" smtClean="0"/>
              <a:t>Il triangolo o fazzoletto </a:t>
            </a: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to="" calcmode="lin" valueType="num">
                                      <p:cBhvr>
                                        <p:cTn id="11" dur="1" fill="hold"/>
                                        <p:tgtEl>
                                          <p:spTgt spid="1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isultati immagini per grembiule da cuo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32656"/>
            <a:ext cx="2088232" cy="2763427"/>
          </a:xfrm>
          <a:prstGeom prst="rect">
            <a:avLst/>
          </a:prstGeom>
          <a:noFill/>
        </p:spPr>
      </p:pic>
      <p:pic>
        <p:nvPicPr>
          <p:cNvPr id="21508" name="Picture 4" descr="Risultati immagini per scarpa antinfortunistica infermieristica"/>
          <p:cNvPicPr>
            <a:picLocks noChangeAspect="1" noChangeArrowheads="1"/>
          </p:cNvPicPr>
          <p:nvPr/>
        </p:nvPicPr>
        <p:blipFill>
          <a:blip r:embed="rId4" cstate="print"/>
          <a:srcRect/>
          <a:stretch>
            <a:fillRect/>
          </a:stretch>
        </p:blipFill>
        <p:spPr bwMode="auto">
          <a:xfrm>
            <a:off x="6228184" y="260648"/>
            <a:ext cx="2736304" cy="1982301"/>
          </a:xfrm>
          <a:prstGeom prst="rect">
            <a:avLst/>
          </a:prstGeom>
          <a:noFill/>
        </p:spPr>
      </p:pic>
      <p:pic>
        <p:nvPicPr>
          <p:cNvPr id="21510" name="Picture 6" descr="Risultati immagini per torci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4581128"/>
            <a:ext cx="2016224" cy="2016224"/>
          </a:xfrm>
          <a:prstGeom prst="rect">
            <a:avLst/>
          </a:prstGeom>
          <a:noFill/>
        </p:spPr>
      </p:pic>
      <p:sp>
        <p:nvSpPr>
          <p:cNvPr id="7" name="CasellaDiTesto 6"/>
          <p:cNvSpPr txBox="1"/>
          <p:nvPr/>
        </p:nvSpPr>
        <p:spPr>
          <a:xfrm>
            <a:off x="395536" y="3100898"/>
            <a:ext cx="1584176" cy="400110"/>
          </a:xfrm>
          <a:prstGeom prst="rect">
            <a:avLst/>
          </a:prstGeom>
          <a:noFill/>
        </p:spPr>
        <p:txBody>
          <a:bodyPr wrap="square" rtlCol="0">
            <a:spAutoFit/>
          </a:bodyPr>
          <a:lstStyle/>
          <a:p>
            <a:r>
              <a:rPr lang="it-IT" sz="2000" b="1" dirty="0" smtClean="0"/>
              <a:t>Il grembiule</a:t>
            </a:r>
            <a:endParaRPr lang="it-IT" sz="2000" b="1" dirty="0"/>
          </a:p>
        </p:txBody>
      </p:sp>
      <p:sp>
        <p:nvSpPr>
          <p:cNvPr id="8" name="CasellaDiTesto 7"/>
          <p:cNvSpPr txBox="1"/>
          <p:nvPr/>
        </p:nvSpPr>
        <p:spPr>
          <a:xfrm>
            <a:off x="6227168" y="2267580"/>
            <a:ext cx="2916832" cy="369332"/>
          </a:xfrm>
          <a:prstGeom prst="rect">
            <a:avLst/>
          </a:prstGeom>
          <a:noFill/>
        </p:spPr>
        <p:txBody>
          <a:bodyPr wrap="square" rtlCol="0">
            <a:spAutoFit/>
          </a:bodyPr>
          <a:lstStyle/>
          <a:p>
            <a:r>
              <a:rPr lang="it-IT" b="1" dirty="0" smtClean="0"/>
              <a:t>Le scarpe antinfortunistica </a:t>
            </a:r>
            <a:endParaRPr lang="it-IT" b="1" dirty="0"/>
          </a:p>
        </p:txBody>
      </p:sp>
      <p:sp>
        <p:nvSpPr>
          <p:cNvPr id="9" name="CasellaDiTesto 8"/>
          <p:cNvSpPr txBox="1"/>
          <p:nvPr/>
        </p:nvSpPr>
        <p:spPr>
          <a:xfrm>
            <a:off x="6876256" y="4221088"/>
            <a:ext cx="1440160" cy="400110"/>
          </a:xfrm>
          <a:prstGeom prst="rect">
            <a:avLst/>
          </a:prstGeom>
          <a:noFill/>
        </p:spPr>
        <p:txBody>
          <a:bodyPr wrap="square" rtlCol="0">
            <a:spAutoFit/>
          </a:bodyPr>
          <a:lstStyle/>
          <a:p>
            <a:r>
              <a:rPr lang="it-IT" sz="2000" b="1" dirty="0" smtClean="0"/>
              <a:t>Il torcione</a:t>
            </a:r>
            <a:endParaRPr lang="it-IT" sz="2000" b="1" dirty="0"/>
          </a:p>
        </p:txBody>
      </p:sp>
      <p:pic>
        <p:nvPicPr>
          <p:cNvPr id="10" name="Picture 2" descr="Risultati immagini per giacca da cuoc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47864" y="692696"/>
            <a:ext cx="2088232" cy="2372370"/>
          </a:xfrm>
          <a:prstGeom prst="rect">
            <a:avLst/>
          </a:prstGeom>
          <a:noFill/>
        </p:spPr>
      </p:pic>
      <p:sp>
        <p:nvSpPr>
          <p:cNvPr id="11" name="Rettangolo 10"/>
          <p:cNvSpPr/>
          <p:nvPr/>
        </p:nvSpPr>
        <p:spPr>
          <a:xfrm>
            <a:off x="4403185" y="332656"/>
            <a:ext cx="1032911" cy="369332"/>
          </a:xfrm>
          <a:prstGeom prst="rect">
            <a:avLst/>
          </a:prstGeom>
        </p:spPr>
        <p:txBody>
          <a:bodyPr wrap="none">
            <a:spAutoFit/>
          </a:bodyPr>
          <a:lstStyle/>
          <a:p>
            <a:r>
              <a:rPr lang="it-IT" b="1" dirty="0" smtClean="0"/>
              <a:t>La giacca</a:t>
            </a:r>
            <a:endParaRPr lang="it-IT" b="1" dirty="0"/>
          </a:p>
        </p:txBody>
      </p:sp>
      <p:pic>
        <p:nvPicPr>
          <p:cNvPr id="12" name="Immagine 11" descr="Pan.-Con-Pas.-Pepe-Sal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7744" y="3429000"/>
            <a:ext cx="2736304" cy="2736304"/>
          </a:xfrm>
          <a:prstGeom prst="rect">
            <a:avLst/>
          </a:prstGeom>
        </p:spPr>
      </p:pic>
      <p:sp>
        <p:nvSpPr>
          <p:cNvPr id="13" name="Rettangolo 12"/>
          <p:cNvSpPr/>
          <p:nvPr/>
        </p:nvSpPr>
        <p:spPr>
          <a:xfrm>
            <a:off x="2212041" y="6165304"/>
            <a:ext cx="1207831" cy="369332"/>
          </a:xfrm>
          <a:prstGeom prst="rect">
            <a:avLst/>
          </a:prstGeom>
        </p:spPr>
        <p:txBody>
          <a:bodyPr wrap="none">
            <a:spAutoFit/>
          </a:bodyPr>
          <a:lstStyle/>
          <a:p>
            <a:r>
              <a:rPr lang="it-IT" b="1" dirty="0" smtClean="0"/>
              <a:t>I pantaloni</a:t>
            </a:r>
            <a:endParaRPr lang="it-IT" b="1" dirty="0"/>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57398"/>
            <a:ext cx="9073008" cy="923330"/>
          </a:xfrm>
          <a:prstGeom prst="rect">
            <a:avLst/>
          </a:prstGeom>
          <a:noFill/>
        </p:spPr>
        <p:txBody>
          <a:bodyPr wrap="square" lIns="91440" tIns="45720" rIns="91440" bIns="4572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regole nel settore di sala</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descr="C:\Users\UTENTE\Desktop\IMG-20170112-WA004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124744"/>
            <a:ext cx="5040560" cy="4392488"/>
          </a:xfrm>
          <a:prstGeom prst="rect">
            <a:avLst/>
          </a:prstGeom>
          <a:noFill/>
        </p:spPr>
      </p:pic>
      <p:pic>
        <p:nvPicPr>
          <p:cNvPr id="2" name="Picture 4" descr="C:\Users\UTENTE\Documents\File ricevuti\20161213_1021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2120" y="924722"/>
            <a:ext cx="2664296" cy="4736526"/>
          </a:xfrm>
          <a:prstGeom prst="rect">
            <a:avLst/>
          </a:prstGeom>
          <a:noFill/>
        </p:spPr>
      </p:pic>
      <p:sp>
        <p:nvSpPr>
          <p:cNvPr id="5" name="CasellaDiTesto 4"/>
          <p:cNvSpPr txBox="1"/>
          <p:nvPr/>
        </p:nvSpPr>
        <p:spPr>
          <a:xfrm>
            <a:off x="7596336" y="6093296"/>
            <a:ext cx="1800200" cy="523220"/>
          </a:xfrm>
          <a:prstGeom prst="rect">
            <a:avLst/>
          </a:prstGeom>
          <a:noFill/>
        </p:spPr>
        <p:txBody>
          <a:bodyPr wrap="square" rtlCol="0">
            <a:spAutoFit/>
          </a:bodyPr>
          <a:lstStyle/>
          <a:p>
            <a:r>
              <a:rPr lang="it-IT" sz="2800" b="1" dirty="0" smtClean="0"/>
              <a:t>Sala:</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childTnLst>
                          </p:cTn>
                        </p:par>
                        <p:par>
                          <p:cTn id="8" fill="hold">
                            <p:stCondLst>
                              <p:cond delay="0"/>
                            </p:stCondLst>
                            <p:childTnLst>
                              <p:par>
                                <p:cTn id="9" presetID="58"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2.5"/>
                                          </p:val>
                                        </p:tav>
                                        <p:tav tm="100000">
                                          <p:val>
                                            <p:strVal val="#ppt_w"/>
                                          </p:val>
                                        </p:tav>
                                      </p:tavLst>
                                    </p:anim>
                                    <p:anim calcmode="lin" valueType="num">
                                      <p:cBhvr>
                                        <p:cTn id="12" dur="1000" fill="hold"/>
                                        <p:tgtEl>
                                          <p:spTgt spid="2"/>
                                        </p:tgtEl>
                                        <p:attrNameLst>
                                          <p:attrName>ppt_h</p:attrName>
                                        </p:attrNameLst>
                                      </p:cBhvr>
                                      <p:tavLst>
                                        <p:tav tm="0">
                                          <p:val>
                                            <p:strVal val="#ppt_h*0.01"/>
                                          </p:val>
                                        </p:tav>
                                        <p:tav tm="100000">
                                          <p:val>
                                            <p:strVal val="#ppt_h"/>
                                          </p:val>
                                        </p:tav>
                                      </p:tavLst>
                                    </p:anim>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h+1"/>
                                          </p:val>
                                        </p:tav>
                                        <p:tav tm="100000">
                                          <p:val>
                                            <p:strVal val="#ppt_y"/>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95936" y="764704"/>
            <a:ext cx="5148064" cy="1152128"/>
          </a:xfrm>
        </p:spPr>
        <p:txBody>
          <a:bodyPr>
            <a:normAutofit fontScale="92500" lnSpcReduction="10000"/>
          </a:bodyPr>
          <a:lstStyle/>
          <a:p>
            <a:pPr algn="ctr">
              <a:buClr>
                <a:srgbClr val="002060"/>
              </a:buClr>
              <a:buFont typeface="Wingdings" pitchFamily="2" charset="2"/>
              <a:buChar char="Ø"/>
            </a:pPr>
            <a:r>
              <a:rPr lang="it-IT" sz="2000" dirty="0" smtClean="0"/>
              <a:t>La divisa è completa in ogni singolo indumento ed è così composta: scarpe nere, calze nere lunghe, pantalone nero, camicia bianca e gilet nero. </a:t>
            </a:r>
            <a:endParaRPr lang="it-IT" sz="2000" dirty="0"/>
          </a:p>
        </p:txBody>
      </p:sp>
      <p:sp>
        <p:nvSpPr>
          <p:cNvPr id="4" name="Rettangolo 3"/>
          <p:cNvSpPr/>
          <p:nvPr/>
        </p:nvSpPr>
        <p:spPr>
          <a:xfrm>
            <a:off x="2483768" y="-171400"/>
            <a:ext cx="3946851" cy="923330"/>
          </a:xfrm>
          <a:prstGeom prst="rect">
            <a:avLst/>
          </a:prstGeom>
          <a:noFill/>
        </p:spPr>
        <p:txBody>
          <a:bodyPr wrap="none" lIns="91440" tIns="45720" rIns="91440" bIns="4572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Cosa è giusto</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1" name="Picture 3" descr="C:\Users\UTENTE\Desktop\IMG-20170112-WA003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743042"/>
            <a:ext cx="3600400" cy="5854310"/>
          </a:xfrm>
          <a:prstGeom prst="rect">
            <a:avLst/>
          </a:prstGeom>
          <a:noFill/>
        </p:spPr>
      </p:pic>
      <p:pic>
        <p:nvPicPr>
          <p:cNvPr id="2052" name="Picture 4" descr="C:\Users\UTENTE\Desktop\IMG-20170112-WA00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916832"/>
            <a:ext cx="3528392" cy="4704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96136" y="476672"/>
            <a:ext cx="3203848" cy="3600400"/>
          </a:xfrm>
        </p:spPr>
        <p:txBody>
          <a:bodyPr>
            <a:normAutofit/>
          </a:bodyPr>
          <a:lstStyle/>
          <a:p>
            <a:pPr algn="ctr">
              <a:buClr>
                <a:srgbClr val="002060"/>
              </a:buClr>
              <a:buFont typeface="Wingdings" pitchFamily="2" charset="2"/>
              <a:buChar char="Ø"/>
            </a:pPr>
            <a:r>
              <a:rPr lang="it-IT" sz="2000" dirty="0" smtClean="0"/>
              <a:t>Bisogna presentarsi nei laboratori con un’immagine che esprima cura della persona. Per i ragazzi i capelli devono essere portati corti, ben pettinati con un’acconciatura sobria; per le ragazze i capelli, se sono lunghi, vanno raccolti.</a:t>
            </a:r>
            <a:endParaRPr lang="it-IT" sz="2000" dirty="0"/>
          </a:p>
        </p:txBody>
      </p:sp>
      <p:pic>
        <p:nvPicPr>
          <p:cNvPr id="3074" name="Picture 2" descr="C:\Users\UTENTE\Desktop\IMG-20170112-WA003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60648"/>
            <a:ext cx="2482702" cy="3960440"/>
          </a:xfrm>
          <a:prstGeom prst="rect">
            <a:avLst/>
          </a:prstGeom>
          <a:noFill/>
        </p:spPr>
      </p:pic>
      <p:pic>
        <p:nvPicPr>
          <p:cNvPr id="3075" name="Picture 3" descr="C:\Users\UTENTE\Desktop\IMG-20170112-WA00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260648"/>
            <a:ext cx="2952328" cy="3936437"/>
          </a:xfrm>
          <a:prstGeom prst="rect">
            <a:avLst/>
          </a:prstGeom>
          <a:noFill/>
        </p:spPr>
      </p:pic>
      <p:pic>
        <p:nvPicPr>
          <p:cNvPr id="5" name="Picture 2" descr="C:\Users\UTENTE\Desktop\IMG-20170112-WA004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4221088"/>
            <a:ext cx="3312368" cy="2484276"/>
          </a:xfrm>
          <a:prstGeom prst="rect">
            <a:avLst/>
          </a:prstGeom>
          <a:noFill/>
        </p:spPr>
      </p:pic>
      <p:sp>
        <p:nvSpPr>
          <p:cNvPr id="6" name="Rettangolo 5"/>
          <p:cNvSpPr/>
          <p:nvPr/>
        </p:nvSpPr>
        <p:spPr>
          <a:xfrm>
            <a:off x="-828600" y="4995173"/>
            <a:ext cx="6221233" cy="954107"/>
          </a:xfrm>
          <a:prstGeom prst="rect">
            <a:avLst/>
          </a:prstGeom>
        </p:spPr>
        <p:txBody>
          <a:bodyPr wrap="square">
            <a:spAutoFit/>
          </a:bodyPr>
          <a:lstStyle/>
          <a:p>
            <a:pPr lvl="2" algn="ctr">
              <a:buClr>
                <a:srgbClr val="002060"/>
              </a:buClr>
              <a:buFont typeface="Wingdings" pitchFamily="2" charset="2"/>
              <a:buChar char="Ø"/>
            </a:pPr>
            <a:r>
              <a:rPr lang="it-IT" sz="2800" dirty="0" smtClean="0"/>
              <a:t>Le unghie devono essere corte e pulite.</a:t>
            </a:r>
            <a:endParaRPr lang="it-IT" sz="2800"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15416"/>
            <a:ext cx="7772400" cy="1214421"/>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ndalus" pitchFamily="18" charset="-78"/>
              </a:rPr>
              <a:t>Le prime leggi scritte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ndalus" pitchFamily="18" charset="-78"/>
            </a:endParaRPr>
          </a:p>
        </p:txBody>
      </p:sp>
      <p:sp>
        <p:nvSpPr>
          <p:cNvPr id="3" name="Sottotitolo 2"/>
          <p:cNvSpPr>
            <a:spLocks noGrp="1"/>
          </p:cNvSpPr>
          <p:nvPr>
            <p:ph type="subTitle" idx="1"/>
          </p:nvPr>
        </p:nvSpPr>
        <p:spPr>
          <a:xfrm>
            <a:off x="683568" y="692696"/>
            <a:ext cx="7858180" cy="3240360"/>
          </a:xfrm>
        </p:spPr>
        <p:txBody>
          <a:bodyPr>
            <a:noAutofit/>
          </a:bodyPr>
          <a:lstStyle/>
          <a:p>
            <a:r>
              <a:rPr lang="it-IT" sz="1600" dirty="0" smtClean="0">
                <a:solidFill>
                  <a:schemeClr val="tx1"/>
                </a:solidFill>
              </a:rPr>
              <a:t>Le più antiche raccolte di leggi scritte giunte sino a noi risalgono al secondo millennio a.C. e provengono dalla Mesopotamia,dalla Siria e dall’</a:t>
            </a:r>
            <a:r>
              <a:rPr lang="it-IT" sz="1600" dirty="0">
                <a:solidFill>
                  <a:schemeClr val="tx1"/>
                </a:solidFill>
              </a:rPr>
              <a:t>A</a:t>
            </a:r>
            <a:r>
              <a:rPr lang="it-IT" sz="1600" dirty="0" smtClean="0">
                <a:solidFill>
                  <a:schemeClr val="tx1"/>
                </a:solidFill>
              </a:rPr>
              <a:t>natolia. Non sono invece giunte sino a noi le raccolte egizie,ma da altre fonti abbiamo testimonianze della loro esistenza già dall’Antico Regno. La raccolta di leggi più nota e organica di tutte quelle realizzate nel Vicino Oriente antico è il cosiddetto codice di Hammurabi che affronta le principali elaborazioni giuridiche dell’epoca. Il codice di Hammurabi considera sia gli aspetti del diritto civile che quello del diritto penale. Nell’ambito del diritto civile,vengono raccolte e fissate numerose  disposizioni sulle più comuni regole di comportamento in ambito famigliare,lavorativo e commerciale indicando inoltre reati e pene corrispondenti. Nell’ambito del diritto penale la norma più famosa è la cosiddetta legge del taglione basata sul principio che ogni colpa debba essere punita con una pena equivalente. Oggi le leggi costituiscono la base dell’ordinamento giuridico di qualsiasi paese. Gli stati moderni fondano la loro autorità sulla Costituzione,la carta che fissa i principi cardine di tutte le altre leggi.</a:t>
            </a:r>
            <a:endParaRPr lang="it-IT" sz="1600" dirty="0">
              <a:solidFill>
                <a:schemeClr val="tx1"/>
              </a:solidFill>
            </a:endParaRPr>
          </a:p>
        </p:txBody>
      </p:sp>
      <p:pic>
        <p:nvPicPr>
          <p:cNvPr id="4" name="Immagine 3" descr="mesopotamia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1640" y="4077072"/>
            <a:ext cx="6772481" cy="2504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44653" y="-171400"/>
            <a:ext cx="5219635"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Cosa non è giusto</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egnaposto contenuto 4"/>
          <p:cNvSpPr>
            <a:spLocks noGrp="1"/>
          </p:cNvSpPr>
          <p:nvPr>
            <p:ph idx="1"/>
          </p:nvPr>
        </p:nvSpPr>
        <p:spPr>
          <a:xfrm>
            <a:off x="-108520" y="1772816"/>
            <a:ext cx="4536504" cy="532656"/>
          </a:xfrm>
        </p:spPr>
        <p:txBody>
          <a:bodyPr>
            <a:noAutofit/>
          </a:bodyPr>
          <a:lstStyle/>
          <a:p>
            <a:pPr algn="ctr">
              <a:buClr>
                <a:srgbClr val="002060"/>
              </a:buClr>
              <a:buFont typeface="Wingdings" pitchFamily="2" charset="2"/>
              <a:buChar char="Ø"/>
            </a:pPr>
            <a:r>
              <a:rPr lang="it-IT" sz="2400" dirty="0" smtClean="0"/>
              <a:t>Come già detto, le scarpe devono essere nere.</a:t>
            </a:r>
            <a:endParaRPr lang="it-IT" sz="2400" dirty="0"/>
          </a:p>
        </p:txBody>
      </p:sp>
      <p:pic>
        <p:nvPicPr>
          <p:cNvPr id="4098" name="Picture 2" descr="C:\Users\UTENTE\Desktop\IMG-20170112-WA004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3" y="2708920"/>
            <a:ext cx="3544499" cy="3434742"/>
          </a:xfrm>
          <a:prstGeom prst="rect">
            <a:avLst/>
          </a:prstGeom>
          <a:noFill/>
        </p:spPr>
      </p:pic>
      <p:pic>
        <p:nvPicPr>
          <p:cNvPr id="6" name="Picture 2" descr="C:\Users\UTENTE\Desktop\IMG-20170112-WA003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908720"/>
            <a:ext cx="3349554" cy="4019466"/>
          </a:xfrm>
          <a:prstGeom prst="rect">
            <a:avLst/>
          </a:prstGeom>
          <a:noFill/>
        </p:spPr>
      </p:pic>
      <p:sp>
        <p:nvSpPr>
          <p:cNvPr id="7" name="Rettangolo 6"/>
          <p:cNvSpPr/>
          <p:nvPr/>
        </p:nvSpPr>
        <p:spPr>
          <a:xfrm>
            <a:off x="4139953" y="5157192"/>
            <a:ext cx="5004048" cy="830997"/>
          </a:xfrm>
          <a:prstGeom prst="rect">
            <a:avLst/>
          </a:prstGeom>
        </p:spPr>
        <p:txBody>
          <a:bodyPr wrap="square">
            <a:spAutoFit/>
          </a:bodyPr>
          <a:lstStyle/>
          <a:p>
            <a:pPr algn="ctr">
              <a:buClr>
                <a:srgbClr val="002060"/>
              </a:buClr>
              <a:buFont typeface="Wingdings" pitchFamily="2" charset="2"/>
              <a:buChar char="Ø"/>
            </a:pPr>
            <a:r>
              <a:rPr lang="it-IT" sz="2400" dirty="0" smtClean="0"/>
              <a:t>   Si consiglia di indossare le calze nere lunghe.</a:t>
            </a:r>
            <a:endParaRPr lang="it-IT" sz="2400" dirty="0"/>
          </a:p>
        </p:txBody>
      </p:sp>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2555776" y="1412776"/>
            <a:ext cx="4032448" cy="648072"/>
          </a:xfrm>
        </p:spPr>
        <p:txBody>
          <a:bodyPr>
            <a:noAutofit/>
          </a:bodyPr>
          <a:lstStyle/>
          <a:p>
            <a:pPr algn="ctr">
              <a:buClr>
                <a:srgbClr val="002060"/>
              </a:buClr>
              <a:buFont typeface="Wingdings" pitchFamily="2" charset="2"/>
              <a:buChar char="Ø"/>
            </a:pPr>
            <a:r>
              <a:rPr lang="it-IT" sz="2400" dirty="0" smtClean="0"/>
              <a:t>E’vietato indossare anelli, bracciali, orecchini o piercing.</a:t>
            </a:r>
            <a:endParaRPr lang="it-IT" sz="2400" dirty="0"/>
          </a:p>
        </p:txBody>
      </p:sp>
      <p:pic>
        <p:nvPicPr>
          <p:cNvPr id="6146" name="Picture 2" descr="C:\Users\UTENTE\Desktop\IMG-20170112-WA00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04664"/>
            <a:ext cx="2520280" cy="3360373"/>
          </a:xfrm>
          <a:prstGeom prst="rect">
            <a:avLst/>
          </a:prstGeom>
          <a:noFill/>
        </p:spPr>
      </p:pic>
      <p:pic>
        <p:nvPicPr>
          <p:cNvPr id="6148" name="Picture 4" descr="Risultati immagini per anelli uom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4365104"/>
            <a:ext cx="1667223" cy="1827584"/>
          </a:xfrm>
          <a:prstGeom prst="rect">
            <a:avLst/>
          </a:prstGeom>
          <a:noFill/>
        </p:spPr>
      </p:pic>
      <p:pic>
        <p:nvPicPr>
          <p:cNvPr id="6150" name="Picture 6" descr="Risultati immagini per piercing uomo orecchi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4208" y="476672"/>
            <a:ext cx="2382813" cy="3322822"/>
          </a:xfrm>
          <a:prstGeom prst="rect">
            <a:avLst/>
          </a:prstGeom>
          <a:noFill/>
        </p:spPr>
      </p:pic>
      <p:pic>
        <p:nvPicPr>
          <p:cNvPr id="6" name="VID-20170115-WA0007[1].mp4">
            <a:hlinkClick r:id="" action="ppaction://media"/>
          </p:cNvPr>
          <p:cNvPicPr>
            <a:picLocks noRot="1" noChangeAspect="1"/>
          </p:cNvPicPr>
          <p:nvPr>
            <a:videoFile r:link="rId1"/>
          </p:nvPr>
        </p:nvPicPr>
        <p:blipFill>
          <a:blip r:embed="rId6" cstate="print"/>
          <a:stretch>
            <a:fillRect/>
          </a:stretch>
        </p:blipFill>
        <p:spPr>
          <a:xfrm>
            <a:off x="5436096" y="4077072"/>
            <a:ext cx="3072341" cy="2304256"/>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3059832" y="4797152"/>
            <a:ext cx="2016224" cy="1200329"/>
          </a:xfrm>
          <a:prstGeom prst="rect">
            <a:avLst/>
          </a:prstGeom>
          <a:noFill/>
        </p:spPr>
        <p:txBody>
          <a:bodyPr wrap="square" rtlCol="0">
            <a:spAutoFit/>
          </a:bodyPr>
          <a:lstStyle/>
          <a:p>
            <a:pPr algn="ctr"/>
            <a:r>
              <a:rPr lang="it-IT" b="1" dirty="0" smtClean="0"/>
              <a:t>Cliccare sul quadrato nero per iniziare il video</a:t>
            </a:r>
          </a:p>
          <a:p>
            <a:pPr algn="ctr"/>
            <a:r>
              <a:rPr lang="it-IT" b="1" dirty="0" smtClean="0">
                <a:sym typeface="Wingdings" pitchFamily="2" charset="2"/>
              </a:rPr>
              <a:t></a:t>
            </a:r>
            <a:endParaRPr lang="it-IT"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mute="1">
                <p:cTn id="7" fill="remove"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87424"/>
            <a:ext cx="7772400" cy="1470025"/>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Batang" pitchFamily="18" charset="-127"/>
              </a:rPr>
              <a:t>L’etica professionale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Batang" pitchFamily="18" charset="-127"/>
            </a:endParaRPr>
          </a:p>
        </p:txBody>
      </p:sp>
      <p:sp>
        <p:nvSpPr>
          <p:cNvPr id="3" name="Sottotitolo 2"/>
          <p:cNvSpPr>
            <a:spLocks noGrp="1"/>
          </p:cNvSpPr>
          <p:nvPr>
            <p:ph type="subTitle" idx="1"/>
          </p:nvPr>
        </p:nvSpPr>
        <p:spPr>
          <a:xfrm>
            <a:off x="179512" y="6158136"/>
            <a:ext cx="8676456" cy="699864"/>
          </a:xfrm>
        </p:spPr>
        <p:txBody>
          <a:bodyPr>
            <a:normAutofit/>
          </a:bodyPr>
          <a:lstStyle/>
          <a:p>
            <a:r>
              <a:rPr lang="it-IT" dirty="0" smtClean="0">
                <a:solidFill>
                  <a:schemeClr val="tx1"/>
                </a:solidFill>
              </a:rPr>
              <a:t>UDA:Laboratorio di servizi di accoglienza turistica</a:t>
            </a:r>
            <a:endParaRPr lang="it-IT" dirty="0">
              <a:solidFill>
                <a:schemeClr val="tx1"/>
              </a:solidFill>
            </a:endParaRPr>
          </a:p>
        </p:txBody>
      </p:sp>
      <p:pic>
        <p:nvPicPr>
          <p:cNvPr id="11266" name="Picture 2" descr="Risultati immagini per l'etica professionale receptionist"/>
          <p:cNvPicPr>
            <a:picLocks noChangeAspect="1" noChangeArrowheads="1"/>
          </p:cNvPicPr>
          <p:nvPr/>
        </p:nvPicPr>
        <p:blipFill>
          <a:blip r:embed="rId2" cstate="email">
            <a:extLst>
              <a:ext uri="{28A0092B-C50C-407E-A947-70E740481C1C}">
                <a14:useLocalDpi xmlns:a14="http://schemas.microsoft.com/office/drawing/2010/main"/>
              </a:ext>
            </a:extLst>
          </a:blip>
          <a:srcRect l="6495" r="22991"/>
          <a:stretch>
            <a:fillRect/>
          </a:stretch>
        </p:blipFill>
        <p:spPr bwMode="auto">
          <a:xfrm>
            <a:off x="1835696" y="815330"/>
            <a:ext cx="5472608" cy="3621782"/>
          </a:xfrm>
          <a:prstGeom prst="rect">
            <a:avLst/>
          </a:prstGeom>
          <a:noFill/>
        </p:spPr>
      </p:pic>
      <p:sp>
        <p:nvSpPr>
          <p:cNvPr id="5" name="Rettangolo 4"/>
          <p:cNvSpPr/>
          <p:nvPr/>
        </p:nvSpPr>
        <p:spPr>
          <a:xfrm>
            <a:off x="251520" y="4653136"/>
            <a:ext cx="8892480" cy="1384995"/>
          </a:xfrm>
          <a:prstGeom prst="rect">
            <a:avLst/>
          </a:prstGeom>
        </p:spPr>
        <p:txBody>
          <a:bodyPr wrap="square">
            <a:spAutoFit/>
          </a:bodyPr>
          <a:lstStyle/>
          <a:p>
            <a:pPr algn="ctr">
              <a:buClr>
                <a:srgbClr val="002060"/>
              </a:buClr>
            </a:pPr>
            <a:r>
              <a:rPr lang="it-IT" sz="2800" dirty="0" smtClean="0">
                <a:latin typeface="Calibri Light" pitchFamily="34" charset="0"/>
              </a:rPr>
              <a:t>Per etica professionale si intende l'insieme delle convinzioni e delle norme morali, che regolano l'esercizio della professione.</a:t>
            </a:r>
            <a:endParaRPr lang="it-IT" sz="2800" dirty="0">
              <a:latin typeface="Calibri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43408"/>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Competenze professionali</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ttangolo 8"/>
          <p:cNvSpPr/>
          <p:nvPr/>
        </p:nvSpPr>
        <p:spPr>
          <a:xfrm>
            <a:off x="683568" y="908720"/>
            <a:ext cx="2376264"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endParaRPr lang="it-IT" dirty="0"/>
          </a:p>
        </p:txBody>
      </p:sp>
      <p:sp>
        <p:nvSpPr>
          <p:cNvPr id="10" name="Rettangolo 9"/>
          <p:cNvSpPr/>
          <p:nvPr/>
        </p:nvSpPr>
        <p:spPr>
          <a:xfrm>
            <a:off x="3419872" y="908720"/>
            <a:ext cx="2376264"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Rettangolo 10"/>
          <p:cNvSpPr/>
          <p:nvPr/>
        </p:nvSpPr>
        <p:spPr>
          <a:xfrm>
            <a:off x="6084168" y="908720"/>
            <a:ext cx="2376264"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smtClean="0">
                <a:solidFill>
                  <a:schemeClr val="tx1"/>
                </a:solidFill>
              </a:rPr>
              <a:t>PRATICA PROFESSIONALE</a:t>
            </a:r>
            <a:endParaRPr lang="it-IT" sz="2000" b="1" dirty="0">
              <a:solidFill>
                <a:schemeClr val="tx1"/>
              </a:solidFill>
            </a:endParaRPr>
          </a:p>
        </p:txBody>
      </p:sp>
      <p:sp>
        <p:nvSpPr>
          <p:cNvPr id="12" name="CasellaDiTesto 11"/>
          <p:cNvSpPr txBox="1"/>
          <p:nvPr/>
        </p:nvSpPr>
        <p:spPr>
          <a:xfrm>
            <a:off x="683568" y="908720"/>
            <a:ext cx="2376264" cy="707886"/>
          </a:xfrm>
          <a:prstGeom prst="rect">
            <a:avLst/>
          </a:prstGeom>
          <a:noFill/>
        </p:spPr>
        <p:txBody>
          <a:bodyPr wrap="square" rtlCol="0">
            <a:spAutoFit/>
          </a:bodyPr>
          <a:lstStyle/>
          <a:p>
            <a:pPr algn="ctr"/>
            <a:r>
              <a:rPr lang="it-IT" sz="2000" b="1" dirty="0" smtClean="0"/>
              <a:t>FORMAZIONE </a:t>
            </a:r>
            <a:r>
              <a:rPr lang="it-IT" sz="2000" b="1" dirty="0" err="1" smtClean="0"/>
              <a:t>DI</a:t>
            </a:r>
            <a:r>
              <a:rPr lang="it-IT" sz="2000" b="1" dirty="0" smtClean="0"/>
              <a:t> BASE</a:t>
            </a:r>
            <a:endParaRPr lang="it-IT" sz="2000" b="1" dirty="0"/>
          </a:p>
        </p:txBody>
      </p:sp>
      <p:sp>
        <p:nvSpPr>
          <p:cNvPr id="13" name="CasellaDiTesto 12"/>
          <p:cNvSpPr txBox="1"/>
          <p:nvPr/>
        </p:nvSpPr>
        <p:spPr>
          <a:xfrm>
            <a:off x="3419872" y="908720"/>
            <a:ext cx="2376264" cy="707886"/>
          </a:xfrm>
          <a:prstGeom prst="rect">
            <a:avLst/>
          </a:prstGeom>
          <a:noFill/>
        </p:spPr>
        <p:txBody>
          <a:bodyPr wrap="square" rtlCol="0">
            <a:spAutoFit/>
          </a:bodyPr>
          <a:lstStyle/>
          <a:p>
            <a:pPr algn="ctr"/>
            <a:r>
              <a:rPr lang="it-IT" sz="2000" b="1" dirty="0" smtClean="0"/>
              <a:t>CORSI </a:t>
            </a:r>
            <a:r>
              <a:rPr lang="it-IT" sz="2000" b="1" dirty="0" err="1" smtClean="0"/>
              <a:t>DI</a:t>
            </a:r>
            <a:r>
              <a:rPr lang="it-IT" sz="2000" b="1" dirty="0" smtClean="0"/>
              <a:t> AGGIORNAMENTO</a:t>
            </a:r>
            <a:endParaRPr lang="it-IT" sz="2000" b="1" dirty="0"/>
          </a:p>
        </p:txBody>
      </p:sp>
      <p:sp>
        <p:nvSpPr>
          <p:cNvPr id="14" name="CasellaDiTesto 13"/>
          <p:cNvSpPr txBox="1"/>
          <p:nvPr/>
        </p:nvSpPr>
        <p:spPr>
          <a:xfrm>
            <a:off x="755576" y="2132856"/>
            <a:ext cx="2232248" cy="1015663"/>
          </a:xfrm>
          <a:prstGeom prst="rect">
            <a:avLst/>
          </a:prstGeom>
          <a:noFill/>
        </p:spPr>
        <p:txBody>
          <a:bodyPr wrap="square" rtlCol="0">
            <a:spAutoFit/>
          </a:bodyPr>
          <a:lstStyle/>
          <a:p>
            <a:pPr algn="ctr"/>
            <a:r>
              <a:rPr lang="it-IT" sz="2000" dirty="0" smtClean="0"/>
              <a:t>Da acquisire presso gli Istituti Alberghieri</a:t>
            </a:r>
            <a:endParaRPr lang="it-IT" sz="2000" dirty="0"/>
          </a:p>
        </p:txBody>
      </p:sp>
      <p:pic>
        <p:nvPicPr>
          <p:cNvPr id="18436" name="Picture 4" descr="Risultati immagini per istituti alberghier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3861048"/>
            <a:ext cx="2376264" cy="1945764"/>
          </a:xfrm>
          <a:prstGeom prst="rect">
            <a:avLst/>
          </a:prstGeom>
          <a:noFill/>
        </p:spPr>
      </p:pic>
      <p:sp>
        <p:nvSpPr>
          <p:cNvPr id="17" name="CasellaDiTesto 16"/>
          <p:cNvSpPr txBox="1"/>
          <p:nvPr/>
        </p:nvSpPr>
        <p:spPr>
          <a:xfrm>
            <a:off x="3419872" y="1988840"/>
            <a:ext cx="2376264" cy="1631216"/>
          </a:xfrm>
          <a:prstGeom prst="rect">
            <a:avLst/>
          </a:prstGeom>
          <a:noFill/>
        </p:spPr>
        <p:txBody>
          <a:bodyPr wrap="square" rtlCol="0">
            <a:spAutoFit/>
          </a:bodyPr>
          <a:lstStyle/>
          <a:p>
            <a:pPr algn="ctr"/>
            <a:r>
              <a:rPr lang="it-IT" sz="2000" dirty="0" smtClean="0"/>
              <a:t>Attivati sia da istituzioni scolastiche sia da enti e associazioni private di categoria</a:t>
            </a:r>
            <a:endParaRPr lang="it-IT" sz="2000" dirty="0"/>
          </a:p>
        </p:txBody>
      </p:sp>
      <p:pic>
        <p:nvPicPr>
          <p:cNvPr id="18438" name="Picture 6" descr="Risultati immagini per corsi di aggiornamen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4293096"/>
            <a:ext cx="2376264" cy="2232248"/>
          </a:xfrm>
          <a:prstGeom prst="rect">
            <a:avLst/>
          </a:prstGeom>
          <a:noFill/>
        </p:spPr>
      </p:pic>
      <p:sp>
        <p:nvSpPr>
          <p:cNvPr id="19" name="CasellaDiTesto 18"/>
          <p:cNvSpPr txBox="1"/>
          <p:nvPr/>
        </p:nvSpPr>
        <p:spPr>
          <a:xfrm>
            <a:off x="6084168" y="2132856"/>
            <a:ext cx="2376264" cy="1323439"/>
          </a:xfrm>
          <a:prstGeom prst="rect">
            <a:avLst/>
          </a:prstGeom>
          <a:noFill/>
        </p:spPr>
        <p:txBody>
          <a:bodyPr wrap="square" rtlCol="0">
            <a:spAutoFit/>
          </a:bodyPr>
          <a:lstStyle/>
          <a:p>
            <a:pPr algn="ctr"/>
            <a:r>
              <a:rPr lang="it-IT" sz="2000" dirty="0" smtClean="0"/>
              <a:t>Effettuando stage in aziende selezionate e periodi di lavoro stagionale estivo</a:t>
            </a:r>
            <a:endParaRPr lang="it-IT" sz="2000" dirty="0"/>
          </a:p>
        </p:txBody>
      </p:sp>
      <p:pic>
        <p:nvPicPr>
          <p:cNvPr id="18440" name="Picture 8" descr="http://www.alberghieroerice.gov.it/images/fotogallery/lab_ricevimento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4149080"/>
            <a:ext cx="2376264" cy="1656184"/>
          </a:xfrm>
          <a:prstGeom prst="rect">
            <a:avLst/>
          </a:prstGeom>
          <a:noFill/>
        </p:spPr>
      </p:pic>
    </p:spTree>
  </p:cSld>
  <p:clrMapOvr>
    <a:masterClrMapping/>
  </p:clrMapOvr>
  <p:transition>
    <p:push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Doti umane</a:t>
            </a:r>
            <a:endParaRPr lang="it-IT" sz="5400" dirty="0"/>
          </a:p>
        </p:txBody>
      </p:sp>
      <p:sp>
        <p:nvSpPr>
          <p:cNvPr id="3" name="Segnaposto contenuto 2"/>
          <p:cNvSpPr>
            <a:spLocks noGrp="1"/>
          </p:cNvSpPr>
          <p:nvPr>
            <p:ph sz="half" idx="1"/>
          </p:nvPr>
        </p:nvSpPr>
        <p:spPr>
          <a:xfrm>
            <a:off x="0" y="836712"/>
            <a:ext cx="9144000" cy="1512168"/>
          </a:xfrm>
        </p:spPr>
        <p:txBody>
          <a:bodyPr>
            <a:normAutofit/>
          </a:bodyPr>
          <a:lstStyle/>
          <a:p>
            <a:pPr algn="ctr">
              <a:buNone/>
            </a:pPr>
            <a:r>
              <a:rPr lang="it-IT" sz="2000" dirty="0" smtClean="0"/>
              <a:t>Sono qualità che le persone posseggono caratterialmente. C’è chi le possiede fin dalla </a:t>
            </a:r>
          </a:p>
          <a:p>
            <a:pPr algn="ctr">
              <a:buNone/>
            </a:pPr>
            <a:r>
              <a:rPr lang="it-IT" sz="2000" dirty="0" smtClean="0"/>
              <a:t>nascita e chi le conquistano grazie alla buona volontà, il desiderio di migliorare se </a:t>
            </a:r>
          </a:p>
          <a:p>
            <a:pPr algn="ctr">
              <a:buNone/>
            </a:pPr>
            <a:r>
              <a:rPr lang="it-IT" sz="2000" dirty="0" smtClean="0"/>
              <a:t>stessi e l’amore per il proprio lavoro.</a:t>
            </a:r>
            <a:endParaRPr lang="it-IT" sz="2000" dirty="0"/>
          </a:p>
        </p:txBody>
      </p:sp>
      <p:pic>
        <p:nvPicPr>
          <p:cNvPr id="23554" name="Picture 2" descr="http://www.alberghieroerice.gov.it/images/fotogallery/lab_ricevimento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2276872"/>
            <a:ext cx="6370200"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43408"/>
            <a:ext cx="9443392" cy="1143000"/>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Caratteristiche fondamentali</a:t>
            </a:r>
            <a:endParaRPr lang="it-IT" sz="5400" dirty="0"/>
          </a:p>
        </p:txBody>
      </p:sp>
      <p:sp>
        <p:nvSpPr>
          <p:cNvPr id="4" name="Segnaposto contenuto 3"/>
          <p:cNvSpPr>
            <a:spLocks noGrp="1"/>
          </p:cNvSpPr>
          <p:nvPr>
            <p:ph sz="half" idx="2"/>
          </p:nvPr>
        </p:nvSpPr>
        <p:spPr>
          <a:xfrm>
            <a:off x="395536" y="1052736"/>
            <a:ext cx="4464496" cy="2692896"/>
          </a:xfrm>
        </p:spPr>
        <p:txBody>
          <a:bodyPr>
            <a:normAutofit/>
          </a:bodyPr>
          <a:lstStyle/>
          <a:p>
            <a:pPr>
              <a:buClr>
                <a:srgbClr val="002060"/>
              </a:buClr>
              <a:buFont typeface="Wingdings" pitchFamily="2" charset="2"/>
              <a:buChar char="Ø"/>
            </a:pPr>
            <a:r>
              <a:rPr lang="it-IT" sz="2000" dirty="0" smtClean="0"/>
              <a:t>La simpatia</a:t>
            </a:r>
          </a:p>
          <a:p>
            <a:pPr>
              <a:buClr>
                <a:srgbClr val="002060"/>
              </a:buClr>
              <a:buFont typeface="Wingdings" pitchFamily="2" charset="2"/>
              <a:buChar char="Ø"/>
            </a:pPr>
            <a:r>
              <a:rPr lang="it-IT" sz="2000" dirty="0" smtClean="0"/>
              <a:t>La predisposizione ai rapporti umani</a:t>
            </a:r>
          </a:p>
          <a:p>
            <a:pPr>
              <a:buClr>
                <a:srgbClr val="002060"/>
              </a:buClr>
              <a:buFont typeface="Wingdings" pitchFamily="2" charset="2"/>
              <a:buChar char="Ø"/>
            </a:pPr>
            <a:r>
              <a:rPr lang="it-IT" sz="2000" dirty="0" smtClean="0"/>
              <a:t>La buona educazione </a:t>
            </a:r>
          </a:p>
          <a:p>
            <a:pPr>
              <a:buClr>
                <a:srgbClr val="002060"/>
              </a:buClr>
              <a:buFont typeface="Wingdings" pitchFamily="2" charset="2"/>
              <a:buChar char="Ø"/>
            </a:pPr>
            <a:r>
              <a:rPr lang="it-IT" sz="2000" dirty="0" smtClean="0"/>
              <a:t>L’onestà</a:t>
            </a:r>
          </a:p>
          <a:p>
            <a:pPr>
              <a:buClr>
                <a:srgbClr val="002060"/>
              </a:buClr>
              <a:buFont typeface="Wingdings" pitchFamily="2" charset="2"/>
              <a:buChar char="Ø"/>
            </a:pPr>
            <a:r>
              <a:rPr lang="it-IT" sz="2000" dirty="0" smtClean="0"/>
              <a:t>La puntualità</a:t>
            </a:r>
          </a:p>
          <a:p>
            <a:pPr>
              <a:buClr>
                <a:srgbClr val="002060"/>
              </a:buClr>
              <a:buFont typeface="Wingdings" pitchFamily="2" charset="2"/>
              <a:buChar char="Ø"/>
            </a:pPr>
            <a:r>
              <a:rPr lang="it-IT" sz="2000" dirty="0" smtClean="0"/>
              <a:t>La riservatezza</a:t>
            </a:r>
          </a:p>
          <a:p>
            <a:pPr>
              <a:buClr>
                <a:srgbClr val="002060"/>
              </a:buClr>
              <a:buFont typeface="Wingdings" pitchFamily="2" charset="2"/>
              <a:buChar char="Ø"/>
            </a:pPr>
            <a:r>
              <a:rPr lang="it-IT" sz="2000" dirty="0" smtClean="0"/>
              <a:t>La tolleranza</a:t>
            </a:r>
            <a:endParaRPr lang="it-IT" sz="2000" dirty="0"/>
          </a:p>
        </p:txBody>
      </p:sp>
      <p:pic>
        <p:nvPicPr>
          <p:cNvPr id="24578" name="Picture 2" descr="Risultati immagini per receptionist hotel di luss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933056"/>
            <a:ext cx="4320480" cy="2448272"/>
          </a:xfrm>
          <a:prstGeom prst="rect">
            <a:avLst/>
          </a:prstGeom>
          <a:noFill/>
        </p:spPr>
      </p:pic>
      <p:pic>
        <p:nvPicPr>
          <p:cNvPr id="24582" name="Picture 6" descr="Risultati immagini per receptionist alber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764704"/>
            <a:ext cx="3884154" cy="2880320"/>
          </a:xfrm>
          <a:prstGeom prst="rect">
            <a:avLst/>
          </a:prstGeom>
          <a:noFill/>
        </p:spPr>
      </p:pic>
      <p:pic>
        <p:nvPicPr>
          <p:cNvPr id="24584" name="Picture 8" descr="Risultati immagini per gentilezz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3933056"/>
            <a:ext cx="3994717"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10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4">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2" dur="100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100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4" dur="1000"/>
                                        <p:tgtEl>
                                          <p:spTgt spid="4">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7" dur="100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100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9" dur="1000"/>
                                        <p:tgtEl>
                                          <p:spTgt spid="4">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2" dur="100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100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4" dur="1000"/>
                                        <p:tgtEl>
                                          <p:spTgt spid="4">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7" dur="100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100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9" dur="1000"/>
                                        <p:tgtEl>
                                          <p:spTgt spid="4">
                                            <p:txEl>
                                              <p:pRg st="4" end="4"/>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32" dur="100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100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34" dur="1000"/>
                                        <p:tgtEl>
                                          <p:spTgt spid="4">
                                            <p:txEl>
                                              <p:pRg st="5" end="5"/>
                                            </p:txEl>
                                          </p:spTgt>
                                        </p:tgtEl>
                                        <p:attrNameLst>
                                          <p:attrName>fill.type</p:attrName>
                                        </p:attrNameLst>
                                      </p:cBhvr>
                                      <p:to>
                                        <p:strVal val="solid"/>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37" dur="100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100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9" dur="1000"/>
                                        <p:tgtEl>
                                          <p:spTgt spid="4">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3408"/>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Alcuni consigli…</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Segnaposto contenuto 5"/>
          <p:cNvSpPr>
            <a:spLocks noGrp="1"/>
          </p:cNvSpPr>
          <p:nvPr>
            <p:ph sz="half" idx="2"/>
          </p:nvPr>
        </p:nvSpPr>
        <p:spPr>
          <a:xfrm>
            <a:off x="4716016" y="980728"/>
            <a:ext cx="4038600" cy="4680520"/>
          </a:xfrm>
        </p:spPr>
        <p:txBody>
          <a:bodyPr>
            <a:normAutofit fontScale="25000" lnSpcReduction="20000"/>
          </a:bodyPr>
          <a:lstStyle/>
          <a:p>
            <a:pPr algn="ctr">
              <a:buNone/>
            </a:pPr>
            <a:r>
              <a:rPr lang="it-IT" sz="9600" b="1" dirty="0" smtClean="0">
                <a:latin typeface="+mj-lt"/>
              </a:rPr>
              <a:t>Come presentarsi</a:t>
            </a:r>
          </a:p>
          <a:p>
            <a:pPr algn="ctr">
              <a:buNone/>
            </a:pPr>
            <a:endParaRPr lang="it-IT" sz="4000" b="1" dirty="0" smtClean="0">
              <a:latin typeface="+mj-lt"/>
            </a:endParaRPr>
          </a:p>
          <a:p>
            <a:pPr>
              <a:buClr>
                <a:srgbClr val="002060"/>
              </a:buClr>
              <a:buFont typeface="Wingdings" pitchFamily="2" charset="2"/>
              <a:buChar char="Ø"/>
            </a:pPr>
            <a:r>
              <a:rPr lang="it-IT" sz="8000" dirty="0" smtClean="0">
                <a:latin typeface="Calibri Light" pitchFamily="34" charset="0"/>
              </a:rPr>
              <a:t>Se dobbiamo presentarci a qualcuno, è bene farlo con tatto e scegliendo il momento opportuno.</a:t>
            </a:r>
          </a:p>
          <a:p>
            <a:pPr>
              <a:buClr>
                <a:srgbClr val="002060"/>
              </a:buClr>
              <a:buFont typeface="Wingdings" pitchFamily="2" charset="2"/>
              <a:buChar char="Ø"/>
            </a:pPr>
            <a:r>
              <a:rPr lang="it-IT" sz="8000" dirty="0" smtClean="0">
                <a:latin typeface="Calibri Light" pitchFamily="34" charset="0"/>
              </a:rPr>
              <a:t>La naturalezza è fondamentale per ben predisporre chi abbiamo di fronte; basterà dire il nostro nome (nelle occasioni informali), nome e cognome (nei momenti più importanti), nome, cognome e ruolo (nello svolgimento del nostro lavoro).</a:t>
            </a:r>
          </a:p>
          <a:p>
            <a:pPr>
              <a:buClr>
                <a:srgbClr val="002060"/>
              </a:buClr>
              <a:buFont typeface="Wingdings" pitchFamily="2" charset="2"/>
              <a:buChar char="Ø"/>
            </a:pPr>
            <a:r>
              <a:rPr lang="it-IT" sz="8000" dirty="0" smtClean="0">
                <a:latin typeface="Calibri Light" pitchFamily="34" charset="0"/>
              </a:rPr>
              <a:t>Una frase tipo può essere: ‘’Buongiorno! Sono Mario Rossi, il receptionist dell’hotel’’.</a:t>
            </a:r>
          </a:p>
        </p:txBody>
      </p:sp>
      <p:sp>
        <p:nvSpPr>
          <p:cNvPr id="5" name="Segnaposto contenuto 4"/>
          <p:cNvSpPr>
            <a:spLocks noGrp="1"/>
          </p:cNvSpPr>
          <p:nvPr>
            <p:ph sz="half" idx="1"/>
          </p:nvPr>
        </p:nvSpPr>
        <p:spPr>
          <a:xfrm>
            <a:off x="323528" y="836712"/>
            <a:ext cx="4038600" cy="5976664"/>
          </a:xfrm>
        </p:spPr>
        <p:txBody>
          <a:bodyPr>
            <a:noAutofit/>
          </a:bodyPr>
          <a:lstStyle/>
          <a:p>
            <a:pPr algn="ctr">
              <a:buNone/>
            </a:pPr>
            <a:r>
              <a:rPr lang="it-IT" sz="2400" b="1" dirty="0" smtClean="0">
                <a:latin typeface="+mj-lt"/>
              </a:rPr>
              <a:t>Il saluto</a:t>
            </a:r>
          </a:p>
          <a:p>
            <a:pPr>
              <a:buClr>
                <a:srgbClr val="002060"/>
              </a:buClr>
              <a:buFont typeface="Wingdings" pitchFamily="2" charset="2"/>
              <a:buChar char="Ø"/>
            </a:pPr>
            <a:r>
              <a:rPr lang="it-IT" sz="2000" dirty="0" smtClean="0">
                <a:latin typeface="Calibri Light" pitchFamily="34" charset="0"/>
              </a:rPr>
              <a:t>Salutiamo sempre per primi e diamo sempre del Lei.</a:t>
            </a:r>
          </a:p>
          <a:p>
            <a:pPr>
              <a:buClr>
                <a:srgbClr val="002060"/>
              </a:buClr>
              <a:buFont typeface="Wingdings" pitchFamily="2" charset="2"/>
              <a:buChar char="Ø"/>
            </a:pPr>
            <a:r>
              <a:rPr lang="it-IT" sz="2000" dirty="0" smtClean="0">
                <a:latin typeface="Calibri Light" pitchFamily="34" charset="0"/>
              </a:rPr>
              <a:t>Salutiamo sempre e chiunque utilizzando i termini adeguati riferiti al momento della giornata.</a:t>
            </a:r>
          </a:p>
          <a:p>
            <a:pPr>
              <a:buClr>
                <a:srgbClr val="002060"/>
              </a:buClr>
              <a:buFont typeface="Wingdings" pitchFamily="2" charset="2"/>
              <a:buChar char="Ø"/>
            </a:pPr>
            <a:r>
              <a:rPr lang="it-IT" sz="2000" dirty="0" smtClean="0">
                <a:latin typeface="Calibri Light" pitchFamily="34" charset="0"/>
              </a:rPr>
              <a:t>Rispondiamo sempre a un saluto anche se non ricordiamo chi è la persona che abbiamo di fronte.</a:t>
            </a:r>
          </a:p>
          <a:p>
            <a:pPr>
              <a:buClr>
                <a:srgbClr val="002060"/>
              </a:buClr>
              <a:buFont typeface="Wingdings" pitchFamily="2" charset="2"/>
              <a:buChar char="Ø"/>
            </a:pPr>
            <a:r>
              <a:rPr lang="it-IT" sz="2000" dirty="0" smtClean="0">
                <a:latin typeface="Calibri Light" pitchFamily="34" charset="0"/>
              </a:rPr>
              <a:t>Evitiamo di salutare con espressioni troppo colloquiali come ‘’Salve!’’.</a:t>
            </a:r>
          </a:p>
          <a:p>
            <a:pPr>
              <a:buClr>
                <a:srgbClr val="002060"/>
              </a:buClr>
              <a:buFont typeface="Wingdings" pitchFamily="2" charset="2"/>
              <a:buChar char="Ø"/>
            </a:pPr>
            <a:r>
              <a:rPr lang="it-IT" sz="2000" dirty="0" smtClean="0">
                <a:latin typeface="Calibri Light" pitchFamily="34" charset="0"/>
              </a:rPr>
              <a:t>Accompagniamo sempre il saluto con un sorriso.</a:t>
            </a:r>
            <a:endParaRPr lang="it-IT" sz="2000" dirty="0">
              <a:latin typeface="Calibri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3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2339752" y="692696"/>
            <a:ext cx="4248472" cy="432048"/>
          </a:xfrm>
        </p:spPr>
        <p:txBody>
          <a:bodyPr>
            <a:normAutofit/>
          </a:bodyPr>
          <a:lstStyle/>
          <a:p>
            <a:pPr algn="ctr">
              <a:buNone/>
            </a:pPr>
            <a:r>
              <a:rPr lang="it-IT" sz="2000" b="1" dirty="0" smtClean="0"/>
              <a:t>Ecco alcuni punti critici fondamentali.</a:t>
            </a:r>
            <a:endParaRPr lang="it-IT" sz="2000" b="1" dirty="0"/>
          </a:p>
        </p:txBody>
      </p:sp>
      <p:sp>
        <p:nvSpPr>
          <p:cNvPr id="6" name="Rettangolo 5"/>
          <p:cNvSpPr/>
          <p:nvPr/>
        </p:nvSpPr>
        <p:spPr>
          <a:xfrm>
            <a:off x="1835696" y="-171400"/>
            <a:ext cx="5337615" cy="923330"/>
          </a:xfrm>
          <a:prstGeom prst="rect">
            <a:avLst/>
          </a:prstGeom>
        </p:spPr>
        <p:txBody>
          <a:bodyPr wrap="none">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L’igiene personale</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pic>
        <p:nvPicPr>
          <p:cNvPr id="25604" name="Picture 4" descr="Risultati immagini per odori sgradevol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052736"/>
            <a:ext cx="3524601" cy="2232248"/>
          </a:xfrm>
          <a:prstGeom prst="rect">
            <a:avLst/>
          </a:prstGeom>
          <a:noFill/>
        </p:spPr>
      </p:pic>
      <p:sp>
        <p:nvSpPr>
          <p:cNvPr id="8" name="CasellaDiTesto 7"/>
          <p:cNvSpPr txBox="1"/>
          <p:nvPr/>
        </p:nvSpPr>
        <p:spPr>
          <a:xfrm>
            <a:off x="4139952" y="1124744"/>
            <a:ext cx="4464496" cy="1015663"/>
          </a:xfrm>
          <a:prstGeom prst="rect">
            <a:avLst/>
          </a:prstGeom>
          <a:noFill/>
        </p:spPr>
        <p:txBody>
          <a:bodyPr wrap="square" rtlCol="0">
            <a:spAutoFit/>
          </a:bodyPr>
          <a:lstStyle/>
          <a:p>
            <a:pPr algn="ctr"/>
            <a:r>
              <a:rPr lang="it-IT" sz="2000" dirty="0" smtClean="0"/>
              <a:t>Chi lavora al pubblico non deve mai emanare cattivi odori. Il cattivo odore è associato a scarsa pulizia personale.</a:t>
            </a:r>
            <a:endParaRPr lang="it-IT" sz="2000" dirty="0"/>
          </a:p>
        </p:txBody>
      </p:sp>
      <p:pic>
        <p:nvPicPr>
          <p:cNvPr id="25606" name="Picture 6" descr="Immagine correla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2348880"/>
            <a:ext cx="3816424" cy="2671497"/>
          </a:xfrm>
          <a:prstGeom prst="rect">
            <a:avLst/>
          </a:prstGeom>
          <a:noFill/>
        </p:spPr>
      </p:pic>
      <p:pic>
        <p:nvPicPr>
          <p:cNvPr id="25608" name="Picture 8" descr="Risultati immagini per viso cura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3573016"/>
            <a:ext cx="2795047" cy="1800200"/>
          </a:xfrm>
          <a:prstGeom prst="rect">
            <a:avLst/>
          </a:prstGeom>
          <a:noFill/>
        </p:spPr>
      </p:pic>
      <p:sp>
        <p:nvSpPr>
          <p:cNvPr id="11" name="CasellaDiTesto 10"/>
          <p:cNvSpPr txBox="1"/>
          <p:nvPr/>
        </p:nvSpPr>
        <p:spPr>
          <a:xfrm>
            <a:off x="0" y="5534561"/>
            <a:ext cx="9144000" cy="1323439"/>
          </a:xfrm>
          <a:prstGeom prst="rect">
            <a:avLst/>
          </a:prstGeom>
          <a:noFill/>
        </p:spPr>
        <p:txBody>
          <a:bodyPr wrap="square" rtlCol="0">
            <a:spAutoFit/>
          </a:bodyPr>
          <a:lstStyle/>
          <a:p>
            <a:pPr algn="ctr"/>
            <a:r>
              <a:rPr lang="it-IT" sz="2000" dirty="0" smtClean="0"/>
              <a:t>Il viso, attraverso gli occhi e le espressioni facciali comunica emozioni e stati d’animo.  Tenerlo sempre ben pulito e curato. Evitare di schermare gli occhi con frange  troppo lunghe o occhiali troppo scuri. Per le ragazze si sconsiglia un trucco troppo pesante. Ai ragazzi si consiglia di tagliare o di tenere ben curata la barba.</a:t>
            </a:r>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5606"/>
                                        </p:tgtEl>
                                        <p:attrNameLst>
                                          <p:attrName>style.visibility</p:attrName>
                                        </p:attrNameLst>
                                      </p:cBhvr>
                                      <p:to>
                                        <p:strVal val="visible"/>
                                      </p:to>
                                    </p:set>
                                    <p:anim to="" calcmode="lin" valueType="num">
                                      <p:cBhvr>
                                        <p:cTn id="7" dur="1" fill="hold"/>
                                        <p:tgtEl>
                                          <p:spTgt spid="25606"/>
                                        </p:tgtEl>
                                        <p:attrNameLst>
                                          <p:attrName/>
                                        </p:attrNameLst>
                                      </p:cBhvr>
                                    </p:anim>
                                  </p:childTnLst>
                                </p:cTn>
                              </p:par>
                              <p:par>
                                <p:cTn id="8" presetID="40" presetClass="entr" presetSubtype="0" fill="hold" nodeType="withEffect">
                                  <p:stCondLst>
                                    <p:cond delay="0"/>
                                  </p:stCondLst>
                                  <p:iterate type="lt">
                                    <p:tmPct val="1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43808" y="260648"/>
            <a:ext cx="6300192" cy="1224136"/>
          </a:xfrm>
        </p:spPr>
        <p:txBody>
          <a:bodyPr>
            <a:noAutofit/>
          </a:bodyPr>
          <a:lstStyle/>
          <a:p>
            <a:pPr>
              <a:buNone/>
            </a:pPr>
            <a:r>
              <a:rPr lang="it-IT" sz="1800" dirty="0" smtClean="0"/>
              <a:t>Da evitare orecchini troppo vistosi sia per le </a:t>
            </a:r>
          </a:p>
          <a:p>
            <a:pPr>
              <a:buNone/>
            </a:pPr>
            <a:r>
              <a:rPr lang="it-IT" sz="1800" dirty="0" smtClean="0"/>
              <a:t>ragazze che  per i ragazzi. Si sconsigliano inoltre </a:t>
            </a:r>
          </a:p>
          <a:p>
            <a:pPr>
              <a:buNone/>
            </a:pPr>
            <a:r>
              <a:rPr lang="it-IT" sz="1800" dirty="0" smtClean="0"/>
              <a:t>piercing e tatuaggi troppo visibili.</a:t>
            </a:r>
            <a:endParaRPr lang="it-IT" sz="1800" dirty="0"/>
          </a:p>
        </p:txBody>
      </p:sp>
      <p:pic>
        <p:nvPicPr>
          <p:cNvPr id="2050" name="Picture 2" descr="Risultati immagini per piercing occhio e bocc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60648"/>
            <a:ext cx="2448272" cy="1836204"/>
          </a:xfrm>
          <a:prstGeom prst="rect">
            <a:avLst/>
          </a:prstGeom>
          <a:noFill/>
        </p:spPr>
      </p:pic>
      <p:pic>
        <p:nvPicPr>
          <p:cNvPr id="2052" name="Picture 4" descr="Risultati immagini per denti perfet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2120" y="1700808"/>
            <a:ext cx="3258362" cy="1861922"/>
          </a:xfrm>
          <a:prstGeom prst="rect">
            <a:avLst/>
          </a:prstGeom>
          <a:noFill/>
        </p:spPr>
      </p:pic>
      <p:sp>
        <p:nvSpPr>
          <p:cNvPr id="7" name="CasellaDiTesto 6"/>
          <p:cNvSpPr txBox="1"/>
          <p:nvPr/>
        </p:nvSpPr>
        <p:spPr>
          <a:xfrm>
            <a:off x="0" y="2276872"/>
            <a:ext cx="5688632" cy="646331"/>
          </a:xfrm>
          <a:prstGeom prst="rect">
            <a:avLst/>
          </a:prstGeom>
          <a:noFill/>
        </p:spPr>
        <p:txBody>
          <a:bodyPr wrap="square" rtlCol="0">
            <a:spAutoFit/>
          </a:bodyPr>
          <a:lstStyle/>
          <a:p>
            <a:pPr algn="ctr"/>
            <a:r>
              <a:rPr lang="it-IT" dirty="0" smtClean="0"/>
              <a:t>Poiché il sorriso è l’arma vincente nei rapporti interpersonali, è indispensabile avere una bocca perfetta. </a:t>
            </a:r>
            <a:endParaRPr lang="it-IT" dirty="0"/>
          </a:p>
        </p:txBody>
      </p:sp>
      <p:pic>
        <p:nvPicPr>
          <p:cNvPr id="6" name="Picture 2" descr="Breve ricci Tagli di capelli 2014 - 2015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08" y="3212976"/>
            <a:ext cx="2195736" cy="2195736"/>
          </a:xfrm>
          <a:prstGeom prst="rect">
            <a:avLst/>
          </a:prstGeom>
          <a:noFill/>
        </p:spPr>
      </p:pic>
      <p:sp>
        <p:nvSpPr>
          <p:cNvPr id="8" name="Rettangolo 7"/>
          <p:cNvSpPr/>
          <p:nvPr/>
        </p:nvSpPr>
        <p:spPr>
          <a:xfrm>
            <a:off x="2267744" y="3861048"/>
            <a:ext cx="5760640" cy="646331"/>
          </a:xfrm>
          <a:prstGeom prst="rect">
            <a:avLst/>
          </a:prstGeom>
        </p:spPr>
        <p:txBody>
          <a:bodyPr wrap="square">
            <a:spAutoFit/>
          </a:bodyPr>
          <a:lstStyle/>
          <a:p>
            <a:pPr algn="ctr">
              <a:buNone/>
            </a:pPr>
            <a:r>
              <a:rPr lang="it-IT" dirty="0" smtClean="0"/>
              <a:t>Scegliete un taglio che metta in risalto i vostri lineamenti. E’ necessario che siano sempre in ordine e puliti.</a:t>
            </a:r>
            <a:endParaRPr lang="it-IT" dirty="0"/>
          </a:p>
        </p:txBody>
      </p:sp>
      <p:pic>
        <p:nvPicPr>
          <p:cNvPr id="9" name="Picture 6" descr="Risultati immagini per mani bel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4797152"/>
            <a:ext cx="2664733" cy="1800200"/>
          </a:xfrm>
          <a:prstGeom prst="rect">
            <a:avLst/>
          </a:prstGeom>
          <a:noFill/>
        </p:spPr>
      </p:pic>
      <p:sp>
        <p:nvSpPr>
          <p:cNvPr id="11" name="Rettangolo 10"/>
          <p:cNvSpPr/>
          <p:nvPr/>
        </p:nvSpPr>
        <p:spPr>
          <a:xfrm>
            <a:off x="36512" y="5541039"/>
            <a:ext cx="6119664" cy="1200329"/>
          </a:xfrm>
          <a:prstGeom prst="rect">
            <a:avLst/>
          </a:prstGeom>
        </p:spPr>
        <p:txBody>
          <a:bodyPr wrap="square">
            <a:spAutoFit/>
          </a:bodyPr>
          <a:lstStyle/>
          <a:p>
            <a:pPr algn="ctr"/>
            <a:r>
              <a:rPr lang="it-IT" dirty="0" smtClean="0"/>
              <a:t>Le mani sono il nostro principale strumento di lavoro e sono sempre in primo piano. La loro pulizia deve essere effettuata più volte al giorno e deve riguardare anche le unghie che saranno tenute sempre in ordine e ben curate.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26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0" end="0"/>
                                            </p:txEl>
                                          </p:spTgt>
                                        </p:tgtEl>
                                      </p:cBhvr>
                                    </p:animEffect>
                                  </p:childTnLst>
                                </p:cTn>
                              </p:par>
                            </p:childTnLst>
                          </p:cTn>
                        </p:par>
                        <p:par>
                          <p:cTn id="28" fill="hold">
                            <p:stCondLst>
                              <p:cond delay="7700"/>
                            </p:stCondLst>
                            <p:childTnLst>
                              <p:par>
                                <p:cTn id="29" presetID="24" presetClass="entr" presetSubtype="0"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to="" calcmode="lin" valueType="num">
                                      <p:cBhvr>
                                        <p:cTn id="31" dur="1" fill="hold"/>
                                        <p:tgtEl>
                                          <p:spTgt spid="8">
                                            <p:txEl>
                                              <p:pRg st="0" end="0"/>
                                            </p:txEl>
                                          </p:spTgt>
                                        </p:tgtEl>
                                        <p:attrNameLst>
                                          <p:attrName/>
                                        </p:attrNameLst>
                                      </p:cBhvr>
                                    </p:anim>
                                  </p:childTnLst>
                                </p:cTn>
                              </p:par>
                            </p:childTnLst>
                          </p:cTn>
                        </p:par>
                        <p:par>
                          <p:cTn id="32" fill="hold">
                            <p:stCondLst>
                              <p:cond delay="7700"/>
                            </p:stCondLst>
                            <p:childTnLst>
                              <p:par>
                                <p:cTn id="33" presetID="39" presetClass="entr" presetSubtype="0" accel="100000"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5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isultati immagini per orologio da polso festina femmini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2088232" cy="2915173"/>
          </a:xfrm>
          <a:prstGeom prst="rect">
            <a:avLst/>
          </a:prstGeom>
          <a:noFill/>
        </p:spPr>
      </p:pic>
      <p:sp>
        <p:nvSpPr>
          <p:cNvPr id="5" name="CasellaDiTesto 4"/>
          <p:cNvSpPr txBox="1"/>
          <p:nvPr/>
        </p:nvSpPr>
        <p:spPr>
          <a:xfrm>
            <a:off x="2483768" y="1124744"/>
            <a:ext cx="6480720" cy="1015663"/>
          </a:xfrm>
          <a:prstGeom prst="rect">
            <a:avLst/>
          </a:prstGeom>
          <a:noFill/>
        </p:spPr>
        <p:txBody>
          <a:bodyPr wrap="square" rtlCol="0">
            <a:spAutoFit/>
          </a:bodyPr>
          <a:lstStyle/>
          <a:p>
            <a:pPr algn="ctr"/>
            <a:r>
              <a:rPr lang="it-IT" sz="2000" dirty="0" smtClean="0"/>
              <a:t>E’ sconsigliato indossare troppi gioielli poiché sono troppo eleganti. E’ invece utile indossare un orologio da polso e tenere una penna a sfera nella giacca della divisa.</a:t>
            </a:r>
            <a:endParaRPr lang="it-IT" sz="2000" dirty="0"/>
          </a:p>
        </p:txBody>
      </p:sp>
      <p:pic>
        <p:nvPicPr>
          <p:cNvPr id="26628" name="Picture 4" descr="Risultati immagini per divisa hot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288" y="2204864"/>
            <a:ext cx="1728192" cy="3180721"/>
          </a:xfrm>
          <a:prstGeom prst="rect">
            <a:avLst/>
          </a:prstGeom>
          <a:noFill/>
        </p:spPr>
      </p:pic>
      <p:sp>
        <p:nvSpPr>
          <p:cNvPr id="7" name="CasellaDiTesto 6"/>
          <p:cNvSpPr txBox="1"/>
          <p:nvPr/>
        </p:nvSpPr>
        <p:spPr>
          <a:xfrm>
            <a:off x="2915816" y="3140968"/>
            <a:ext cx="4032448" cy="1631216"/>
          </a:xfrm>
          <a:prstGeom prst="rect">
            <a:avLst/>
          </a:prstGeom>
          <a:noFill/>
        </p:spPr>
        <p:txBody>
          <a:bodyPr wrap="square" rtlCol="0">
            <a:spAutoFit/>
          </a:bodyPr>
          <a:lstStyle/>
          <a:p>
            <a:pPr algn="ctr"/>
            <a:r>
              <a:rPr lang="it-IT" sz="2000" dirty="0" smtClean="0"/>
              <a:t>La divisa comunica la nostra funzione all’interno dell’albergo, è fondamentale che sia sempre pulita, ben stirata e mantenuta in perfetto ordine.</a:t>
            </a:r>
            <a:endParaRPr lang="it-IT" sz="2000" dirty="0"/>
          </a:p>
        </p:txBody>
      </p:sp>
      <p:pic>
        <p:nvPicPr>
          <p:cNvPr id="26630" name="Picture 6" descr="Risultati immagini per scarpe da receptionist"/>
          <p:cNvPicPr>
            <a:picLocks noChangeAspect="1" noChangeArrowheads="1"/>
          </p:cNvPicPr>
          <p:nvPr/>
        </p:nvPicPr>
        <p:blipFill>
          <a:blip r:embed="rId4" cstate="print"/>
          <a:srcRect/>
          <a:stretch>
            <a:fillRect/>
          </a:stretch>
        </p:blipFill>
        <p:spPr bwMode="auto">
          <a:xfrm>
            <a:off x="179512" y="3861048"/>
            <a:ext cx="2809875" cy="2809876"/>
          </a:xfrm>
          <a:prstGeom prst="rect">
            <a:avLst/>
          </a:prstGeom>
          <a:noFill/>
        </p:spPr>
      </p:pic>
      <p:sp>
        <p:nvSpPr>
          <p:cNvPr id="9" name="CasellaDiTesto 8"/>
          <p:cNvSpPr txBox="1"/>
          <p:nvPr/>
        </p:nvSpPr>
        <p:spPr>
          <a:xfrm>
            <a:off x="3131840" y="5085184"/>
            <a:ext cx="5688632" cy="1200329"/>
          </a:xfrm>
          <a:prstGeom prst="rect">
            <a:avLst/>
          </a:prstGeom>
          <a:noFill/>
        </p:spPr>
        <p:txBody>
          <a:bodyPr wrap="square" rtlCol="0">
            <a:spAutoFit/>
          </a:bodyPr>
          <a:lstStyle/>
          <a:p>
            <a:r>
              <a:rPr lang="it-IT" dirty="0" smtClean="0"/>
              <a:t>Le scarpe solitamente sono di pelle nera, </a:t>
            </a:r>
          </a:p>
          <a:p>
            <a:r>
              <a:rPr lang="it-IT" dirty="0" smtClean="0"/>
              <a:t>con tacco largo e non molto alto in modo </a:t>
            </a:r>
          </a:p>
          <a:p>
            <a:r>
              <a:rPr lang="it-IT" dirty="0" smtClean="0"/>
              <a:t>da non affaticare la schiena . Il sopratacco e la  suola devono essere di materiale non rumoroso e antiscivolo.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 to="" calcmode="lin" valueType="num">
                                      <p:cBhvr>
                                        <p:cTn id="11" dur="1" fill="hold"/>
                                        <p:tgtEl>
                                          <p:spTgt spid="26628"/>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6630"/>
                                        </p:tgtEl>
                                        <p:attrNameLst>
                                          <p:attrName>style.visibility</p:attrName>
                                        </p:attrNameLst>
                                      </p:cBhvr>
                                      <p:to>
                                        <p:strVal val="visible"/>
                                      </p:to>
                                    </p:set>
                                    <p:anim to="" calcmode="lin" valueType="num">
                                      <p:cBhvr>
                                        <p:cTn id="15" dur="1" fill="hold"/>
                                        <p:tgtEl>
                                          <p:spTgt spid="266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67524"/>
          </a:xfrm>
        </p:spPr>
        <p:txBody>
          <a:bodyPr>
            <a:no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Il codice di Hammurabi</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Segnaposto contenuto 2"/>
          <p:cNvSpPr>
            <a:spLocks noGrp="1"/>
          </p:cNvSpPr>
          <p:nvPr>
            <p:ph idx="1"/>
          </p:nvPr>
        </p:nvSpPr>
        <p:spPr>
          <a:xfrm>
            <a:off x="3707904" y="941780"/>
            <a:ext cx="5143536" cy="4143404"/>
          </a:xfrm>
        </p:spPr>
        <p:txBody>
          <a:bodyPr>
            <a:noAutofit/>
          </a:bodyPr>
          <a:lstStyle/>
          <a:p>
            <a:pPr algn="ctr">
              <a:buNone/>
            </a:pPr>
            <a:r>
              <a:rPr lang="it-IT" sz="1600" dirty="0" smtClean="0"/>
              <a:t>La raccolta di 282 leggi del re Hammurabi di Babilonia fu scolpita su di una stele in diorite, roccia molto resistente, rinvenuta verso la fine dell’Ottocento nella città di Susa; attualmente si trova a Parigi, nel Museo del Louvre. Il monumento ha la forma di un cilindro conico, che raggiunge l’altezza di 2,25 metri. In alto in rilievo, è incisa una scena che raffigura il re in piedi di fronte a Shamash, dio della giustizia, seduto in trono. Come in uso a quei tempi, sono presenti  un prologo e un epilogo; al prologo, nel quale Hammurabi si vanta di essere stato chiamato dagli dei a distruggere le forze del male, affinché  il potente non opprimesse il debole”, fa seguito l’elenco delle leggi. Alle norme vere e proprie segue un epilogo in cui il sovrano si vanta di avere rispettato in pieno il volere della divinità, incidendo il codice su una stele visibile a tutti i sudditi e collocata nel tempio cittadino più importante. La stele si conclude dunque con un nuovo elogio del re a se stesso, in quanto prescelto dagli dei, per questo importante compito. La raccolta si conclude con le benedizioni per tutti e terribili maledizioni per chi non rispetterà le leggi o per chi danneggerà la stele. </a:t>
            </a:r>
          </a:p>
        </p:txBody>
      </p:sp>
      <p:pic>
        <p:nvPicPr>
          <p:cNvPr id="4" name="Immagine 3" descr="hammurabi.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3528" y="1484784"/>
            <a:ext cx="3563646" cy="4294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836712"/>
            <a:ext cx="7056784" cy="1368152"/>
          </a:xfrm>
        </p:spPr>
        <p:txBody>
          <a:bodyPr>
            <a:normAutofit/>
          </a:bodyPr>
          <a:lstStyle/>
          <a:p>
            <a:pPr algn="ctr">
              <a:buNone/>
            </a:pPr>
            <a:r>
              <a:rPr lang="it-IT" sz="2000" dirty="0" smtClean="0"/>
              <a:t>E’ un insieme di norme e di comportamenti redatto dalla direzione aziendale e comunicato ai lavoratori dipendenti al fine di uniformare le regole da adottare all’interno della struttura aziendale al verificarsi di determinati eventi.</a:t>
            </a:r>
          </a:p>
          <a:p>
            <a:pPr>
              <a:buNone/>
            </a:pPr>
            <a:endParaRPr lang="it-IT" dirty="0"/>
          </a:p>
        </p:txBody>
      </p:sp>
      <p:sp>
        <p:nvSpPr>
          <p:cNvPr id="4" name="Titolo 3"/>
          <p:cNvSpPr>
            <a:spLocks noGrp="1"/>
          </p:cNvSpPr>
          <p:nvPr>
            <p:ph type="title"/>
          </p:nvPr>
        </p:nvSpPr>
        <p:spPr>
          <a:xfrm>
            <a:off x="467544" y="-243408"/>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 regolamento aziendale</a:t>
            </a:r>
            <a:endParaRPr lang="it-IT" sz="5400" dirty="0"/>
          </a:p>
        </p:txBody>
      </p:sp>
      <p:sp>
        <p:nvSpPr>
          <p:cNvPr id="6" name="CasellaDiTesto 5"/>
          <p:cNvSpPr txBox="1"/>
          <p:nvPr/>
        </p:nvSpPr>
        <p:spPr>
          <a:xfrm>
            <a:off x="323528" y="3645024"/>
            <a:ext cx="8568952" cy="2308324"/>
          </a:xfrm>
          <a:prstGeom prst="rect">
            <a:avLst/>
          </a:prstGeom>
          <a:noFill/>
        </p:spPr>
        <p:txBody>
          <a:bodyPr wrap="square" rtlCol="0">
            <a:spAutoFit/>
          </a:bodyPr>
          <a:lstStyle/>
          <a:p>
            <a:r>
              <a:rPr lang="it-IT" sz="2400" b="1" dirty="0" smtClean="0"/>
              <a:t>Le caratteristiche essenziali:</a:t>
            </a:r>
          </a:p>
          <a:p>
            <a:pPr>
              <a:buClr>
                <a:srgbClr val="002060"/>
              </a:buClr>
              <a:buFont typeface="Wingdings" pitchFamily="2" charset="2"/>
              <a:buChar char="Ø"/>
            </a:pPr>
            <a:r>
              <a:rPr lang="it-IT" sz="2400" b="1" dirty="0" smtClean="0"/>
              <a:t>Forma </a:t>
            </a:r>
            <a:r>
              <a:rPr lang="it-IT" sz="2400" b="1" dirty="0" smtClean="0">
                <a:sym typeface="Wingdings" pitchFamily="2" charset="2"/>
              </a:rPr>
              <a:t></a:t>
            </a:r>
            <a:r>
              <a:rPr lang="it-IT" sz="2400" dirty="0" smtClean="0">
                <a:sym typeface="Wingdings" pitchFamily="2" charset="2"/>
              </a:rPr>
              <a:t> chiara e completa</a:t>
            </a:r>
          </a:p>
          <a:p>
            <a:pPr>
              <a:buClr>
                <a:srgbClr val="002060"/>
              </a:buClr>
              <a:buFont typeface="Wingdings" pitchFamily="2" charset="2"/>
              <a:buChar char="Ø"/>
            </a:pPr>
            <a:r>
              <a:rPr lang="it-IT" sz="2400" b="1" dirty="0" smtClean="0">
                <a:sym typeface="Wingdings" pitchFamily="2" charset="2"/>
              </a:rPr>
              <a:t>Contenuto  </a:t>
            </a:r>
            <a:r>
              <a:rPr lang="it-IT" sz="2400" dirty="0" smtClean="0">
                <a:sym typeface="Wingdings" pitchFamily="2" charset="2"/>
              </a:rPr>
              <a:t>regole e sanzioni</a:t>
            </a:r>
          </a:p>
          <a:p>
            <a:pPr>
              <a:buClr>
                <a:srgbClr val="002060"/>
              </a:buClr>
              <a:buFont typeface="Wingdings" pitchFamily="2" charset="2"/>
              <a:buChar char="Ø"/>
            </a:pPr>
            <a:r>
              <a:rPr lang="it-IT" sz="2400" b="1" dirty="0" smtClean="0">
                <a:sym typeface="Wingdings" pitchFamily="2" charset="2"/>
              </a:rPr>
              <a:t>Comunicazione  </a:t>
            </a:r>
            <a:r>
              <a:rPr lang="it-IT" sz="2400" dirty="0" smtClean="0">
                <a:sym typeface="Wingdings" pitchFamily="2" charset="2"/>
              </a:rPr>
              <a:t>presentato a tutti i dipendenti ed esposto nei                                  locali riservati al personale</a:t>
            </a:r>
          </a:p>
          <a:p>
            <a:pPr>
              <a:buClr>
                <a:srgbClr val="002060"/>
              </a:buClr>
              <a:buFont typeface="Wingdings" pitchFamily="2" charset="2"/>
              <a:buChar char="Ø"/>
            </a:pPr>
            <a:r>
              <a:rPr lang="it-IT" sz="2400" b="1" dirty="0" smtClean="0">
                <a:sym typeface="Wingdings" pitchFamily="2" charset="2"/>
              </a:rPr>
              <a:t>Coerenza  </a:t>
            </a:r>
            <a:r>
              <a:rPr lang="it-IT" sz="2400" dirty="0" smtClean="0">
                <a:sym typeface="Wingdings" pitchFamily="2" charset="2"/>
              </a:rPr>
              <a:t>controllo del rispetto delle regole da parte di tutti</a:t>
            </a:r>
            <a:endParaRPr lang="it-IT" sz="2400" b="1" dirty="0"/>
          </a:p>
        </p:txBody>
      </p:sp>
      <p:pic>
        <p:nvPicPr>
          <p:cNvPr id="22530" name="Picture 2" descr="Risultati immagini per regolamento aziendale"/>
          <p:cNvPicPr>
            <a:picLocks noChangeAspect="1" noChangeArrowheads="1"/>
          </p:cNvPicPr>
          <p:nvPr/>
        </p:nvPicPr>
        <p:blipFill>
          <a:blip r:embed="rId2" cstate="print"/>
          <a:srcRect/>
          <a:stretch>
            <a:fillRect/>
          </a:stretch>
        </p:blipFill>
        <p:spPr bwMode="auto">
          <a:xfrm>
            <a:off x="5580112" y="2204864"/>
            <a:ext cx="2520280" cy="2520281"/>
          </a:xfrm>
          <a:prstGeom prst="rect">
            <a:avLst/>
          </a:prstGeom>
          <a:noFill/>
        </p:spPr>
      </p:pic>
    </p:spTree>
  </p:cSld>
  <p:clrMapOvr>
    <a:masterClrMapping/>
  </p:clrMapOvr>
  <p:transition>
    <p:pull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43408"/>
            <a:ext cx="8229600" cy="1143000"/>
          </a:xfrm>
        </p:spPr>
        <p:txBody>
          <a:bodyPr>
            <a:normAutofit/>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L’assertività</a:t>
            </a:r>
            <a:endParaRPr lang="it-IT" sz="5400" dirty="0"/>
          </a:p>
        </p:txBody>
      </p:sp>
      <p:sp>
        <p:nvSpPr>
          <p:cNvPr id="3" name="Segnaposto contenuto 2"/>
          <p:cNvSpPr>
            <a:spLocks noGrp="1"/>
          </p:cNvSpPr>
          <p:nvPr>
            <p:ph idx="1"/>
          </p:nvPr>
        </p:nvSpPr>
        <p:spPr>
          <a:xfrm>
            <a:off x="467544" y="4005064"/>
            <a:ext cx="8229600" cy="2188840"/>
          </a:xfrm>
        </p:spPr>
        <p:txBody>
          <a:bodyPr>
            <a:normAutofit/>
          </a:bodyPr>
          <a:lstStyle/>
          <a:p>
            <a:pPr algn="ctr">
              <a:buNone/>
            </a:pPr>
            <a:r>
              <a:rPr lang="it-IT" sz="2400" dirty="0" smtClean="0"/>
              <a:t>L'assertività (dal latino "</a:t>
            </a:r>
            <a:r>
              <a:rPr lang="it-IT" sz="2400" dirty="0" err="1" smtClean="0"/>
              <a:t>asserere</a:t>
            </a:r>
            <a:r>
              <a:rPr lang="it-IT" sz="2400" dirty="0" smtClean="0"/>
              <a:t>" che significa "asserire"), o asserzione (o anche affermazione di sé), è una caratteristica del comportamento umano che consiste nella capacità di esprimere in modo chiaro ed efficace le proprie emozioni e opinioni senza tuttavia offendere né aggredire l'interlocutore.</a:t>
            </a:r>
            <a:endParaRPr lang="it-IT" sz="2400" dirty="0"/>
          </a:p>
        </p:txBody>
      </p:sp>
      <p:pic>
        <p:nvPicPr>
          <p:cNvPr id="21508" name="Picture 4" descr="j0195812"/>
          <p:cNvPicPr>
            <a:picLocks noChangeAspect="1" noChangeArrowheads="1"/>
          </p:cNvPicPr>
          <p:nvPr/>
        </p:nvPicPr>
        <p:blipFill>
          <a:blip r:embed="rId2" cstate="print"/>
          <a:srcRect/>
          <a:stretch>
            <a:fillRect/>
          </a:stretch>
        </p:blipFill>
        <p:spPr bwMode="auto">
          <a:xfrm>
            <a:off x="5868144" y="980728"/>
            <a:ext cx="2664296" cy="2742659"/>
          </a:xfrm>
          <a:prstGeom prst="rect">
            <a:avLst/>
          </a:prstGeom>
          <a:noFill/>
        </p:spPr>
      </p:pic>
      <p:pic>
        <p:nvPicPr>
          <p:cNvPr id="21510" name="Picture 6" descr="Risultati immagini per id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340768"/>
            <a:ext cx="5302680" cy="2132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580">
                                          <p:stCondLst>
                                            <p:cond delay="0"/>
                                          </p:stCondLst>
                                        </p:cTn>
                                        <p:tgtEl>
                                          <p:spTgt spid="21508"/>
                                        </p:tgtEl>
                                      </p:cBhvr>
                                    </p:animEffect>
                                    <p:anim calcmode="lin" valueType="num">
                                      <p:cBhvr>
                                        <p:cTn id="8"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8"/>
                                        </p:tgtEl>
                                      </p:cBhvr>
                                      <p:to x="100000" y="60000"/>
                                    </p:animScale>
                                    <p:animScale>
                                      <p:cBhvr>
                                        <p:cTn id="14" dur="166" decel="50000">
                                          <p:stCondLst>
                                            <p:cond delay="676"/>
                                          </p:stCondLst>
                                        </p:cTn>
                                        <p:tgtEl>
                                          <p:spTgt spid="21508"/>
                                        </p:tgtEl>
                                      </p:cBhvr>
                                      <p:to x="100000" y="100000"/>
                                    </p:animScale>
                                    <p:animScale>
                                      <p:cBhvr>
                                        <p:cTn id="15" dur="26">
                                          <p:stCondLst>
                                            <p:cond delay="1312"/>
                                          </p:stCondLst>
                                        </p:cTn>
                                        <p:tgtEl>
                                          <p:spTgt spid="21508"/>
                                        </p:tgtEl>
                                      </p:cBhvr>
                                      <p:to x="100000" y="80000"/>
                                    </p:animScale>
                                    <p:animScale>
                                      <p:cBhvr>
                                        <p:cTn id="16" dur="166" decel="50000">
                                          <p:stCondLst>
                                            <p:cond delay="1338"/>
                                          </p:stCondLst>
                                        </p:cTn>
                                        <p:tgtEl>
                                          <p:spTgt spid="21508"/>
                                        </p:tgtEl>
                                      </p:cBhvr>
                                      <p:to x="100000" y="100000"/>
                                    </p:animScale>
                                    <p:animScale>
                                      <p:cBhvr>
                                        <p:cTn id="17" dur="26">
                                          <p:stCondLst>
                                            <p:cond delay="1642"/>
                                          </p:stCondLst>
                                        </p:cTn>
                                        <p:tgtEl>
                                          <p:spTgt spid="21508"/>
                                        </p:tgtEl>
                                      </p:cBhvr>
                                      <p:to x="100000" y="90000"/>
                                    </p:animScale>
                                    <p:animScale>
                                      <p:cBhvr>
                                        <p:cTn id="18" dur="166" decel="50000">
                                          <p:stCondLst>
                                            <p:cond delay="1668"/>
                                          </p:stCondLst>
                                        </p:cTn>
                                        <p:tgtEl>
                                          <p:spTgt spid="21508"/>
                                        </p:tgtEl>
                                      </p:cBhvr>
                                      <p:to x="100000" y="100000"/>
                                    </p:animScale>
                                    <p:animScale>
                                      <p:cBhvr>
                                        <p:cTn id="19" dur="26">
                                          <p:stCondLst>
                                            <p:cond delay="1808"/>
                                          </p:stCondLst>
                                        </p:cTn>
                                        <p:tgtEl>
                                          <p:spTgt spid="21508"/>
                                        </p:tgtEl>
                                      </p:cBhvr>
                                      <p:to x="100000" y="95000"/>
                                    </p:animScale>
                                    <p:animScale>
                                      <p:cBhvr>
                                        <p:cTn id="20" dur="166" decel="50000">
                                          <p:stCondLst>
                                            <p:cond delay="1834"/>
                                          </p:stCondLst>
                                        </p:cTn>
                                        <p:tgtEl>
                                          <p:spTgt spid="21508"/>
                                        </p:tgtEl>
                                      </p:cBhvr>
                                      <p:to x="100000" y="100000"/>
                                    </p:animScale>
                                  </p:childTnLst>
                                </p:cTn>
                              </p:par>
                              <p:par>
                                <p:cTn id="21" presetID="39" presetClass="entr" presetSubtype="0" accel="100000" fill="hold" nodeType="with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p:cTn id="23" dur="500" fill="hold"/>
                                        <p:tgtEl>
                                          <p:spTgt spid="215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15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15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3408"/>
            <a:ext cx="8229600" cy="1143000"/>
          </a:xfrm>
        </p:spPr>
        <p:txBody>
          <a:bodyPr>
            <a:normAutofit fontScale="90000"/>
          </a:bodyPr>
          <a:lstStyle/>
          <a:p>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Tipologie di comportamento</a:t>
            </a:r>
            <a:endParaRPr lang="it-IT" sz="5400" dirty="0"/>
          </a:p>
        </p:txBody>
      </p:sp>
      <p:pic>
        <p:nvPicPr>
          <p:cNvPr id="4" name="Picture 2" descr="Risultati immagini per assertività"/>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404320"/>
            <a:ext cx="2617171" cy="2409056"/>
          </a:xfrm>
          <a:prstGeom prst="rect">
            <a:avLst/>
          </a:prstGeom>
          <a:noFill/>
        </p:spPr>
      </p:pic>
      <p:sp>
        <p:nvSpPr>
          <p:cNvPr id="7" name="Rettangolo 6"/>
          <p:cNvSpPr/>
          <p:nvPr/>
        </p:nvSpPr>
        <p:spPr>
          <a:xfrm>
            <a:off x="467544" y="764704"/>
            <a:ext cx="2592288"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smtClean="0">
                <a:solidFill>
                  <a:schemeClr val="tx1"/>
                </a:solidFill>
              </a:rPr>
              <a:t>COMPORTAMENTO ASSERTIVO</a:t>
            </a:r>
            <a:endParaRPr lang="it-IT" sz="2000" b="1" dirty="0">
              <a:solidFill>
                <a:schemeClr val="tx1"/>
              </a:solidFill>
            </a:endParaRPr>
          </a:p>
        </p:txBody>
      </p:sp>
      <p:sp>
        <p:nvSpPr>
          <p:cNvPr id="8" name="Rettangolo 7"/>
          <p:cNvSpPr/>
          <p:nvPr/>
        </p:nvSpPr>
        <p:spPr>
          <a:xfrm>
            <a:off x="3275856" y="764704"/>
            <a:ext cx="2592288"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smtClean="0">
                <a:solidFill>
                  <a:schemeClr val="tx1"/>
                </a:solidFill>
              </a:rPr>
              <a:t>COMPORTAMENTO AGGRESSIVO</a:t>
            </a:r>
            <a:endParaRPr lang="it-IT" sz="2000" b="1" dirty="0">
              <a:solidFill>
                <a:schemeClr val="tx1"/>
              </a:solidFill>
            </a:endParaRPr>
          </a:p>
        </p:txBody>
      </p:sp>
      <p:sp>
        <p:nvSpPr>
          <p:cNvPr id="9" name="Rettangolo 8"/>
          <p:cNvSpPr/>
          <p:nvPr/>
        </p:nvSpPr>
        <p:spPr>
          <a:xfrm>
            <a:off x="6084168" y="764704"/>
            <a:ext cx="2592288"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smtClean="0">
                <a:solidFill>
                  <a:schemeClr val="tx1"/>
                </a:solidFill>
              </a:rPr>
              <a:t>COMPORTAMENTO PASSIVO</a:t>
            </a:r>
            <a:endParaRPr lang="it-IT" sz="2000" b="1" dirty="0">
              <a:solidFill>
                <a:schemeClr val="tx1"/>
              </a:solidFill>
            </a:endParaRPr>
          </a:p>
        </p:txBody>
      </p:sp>
      <p:sp>
        <p:nvSpPr>
          <p:cNvPr id="11" name="CasellaDiTesto 10"/>
          <p:cNvSpPr txBox="1"/>
          <p:nvPr/>
        </p:nvSpPr>
        <p:spPr>
          <a:xfrm>
            <a:off x="467544" y="1556792"/>
            <a:ext cx="2592288" cy="2862322"/>
          </a:xfrm>
          <a:prstGeom prst="rect">
            <a:avLst/>
          </a:prstGeom>
          <a:noFill/>
        </p:spPr>
        <p:txBody>
          <a:bodyPr wrap="square" rtlCol="0">
            <a:spAutoFit/>
          </a:bodyPr>
          <a:lstStyle/>
          <a:p>
            <a:pPr algn="ctr"/>
            <a:r>
              <a:rPr lang="it-IT" dirty="0" smtClean="0"/>
              <a:t>Nella relazione tra due individui non c’è un perdente o un vincente ma il rapporto è basato su un corretto bilanciamento dei bisogni di ciascuno e, di volta in volta, si decide quali bisogni risultino prioritari.</a:t>
            </a:r>
            <a:endParaRPr lang="it-IT" dirty="0"/>
          </a:p>
        </p:txBody>
      </p:sp>
      <p:sp>
        <p:nvSpPr>
          <p:cNvPr id="12" name="CasellaDiTesto 11"/>
          <p:cNvSpPr txBox="1"/>
          <p:nvPr/>
        </p:nvSpPr>
        <p:spPr>
          <a:xfrm>
            <a:off x="3275856" y="2060848"/>
            <a:ext cx="2592288" cy="1754326"/>
          </a:xfrm>
          <a:prstGeom prst="rect">
            <a:avLst/>
          </a:prstGeom>
          <a:noFill/>
        </p:spPr>
        <p:txBody>
          <a:bodyPr wrap="square" rtlCol="0">
            <a:spAutoFit/>
          </a:bodyPr>
          <a:lstStyle/>
          <a:p>
            <a:pPr algn="ctr"/>
            <a:r>
              <a:rPr lang="it-IT" dirty="0" smtClean="0"/>
              <a:t>I bisogni personali sono considerati più importanti dei bisogni altrui, che vengono negati  e non sono quindi presi in considerazione.</a:t>
            </a:r>
            <a:endParaRPr lang="it-IT" dirty="0"/>
          </a:p>
        </p:txBody>
      </p:sp>
      <p:pic>
        <p:nvPicPr>
          <p:cNvPr id="20482" name="Picture 2" descr="Risultati immagini per comportamento aggressiv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4005064"/>
            <a:ext cx="2592288" cy="2520280"/>
          </a:xfrm>
          <a:prstGeom prst="rect">
            <a:avLst/>
          </a:prstGeom>
          <a:noFill/>
        </p:spPr>
      </p:pic>
      <p:sp>
        <p:nvSpPr>
          <p:cNvPr id="14" name="CasellaDiTesto 13"/>
          <p:cNvSpPr txBox="1"/>
          <p:nvPr/>
        </p:nvSpPr>
        <p:spPr>
          <a:xfrm>
            <a:off x="6084168" y="2636912"/>
            <a:ext cx="2592288" cy="923330"/>
          </a:xfrm>
          <a:prstGeom prst="rect">
            <a:avLst/>
          </a:prstGeom>
          <a:noFill/>
        </p:spPr>
        <p:txBody>
          <a:bodyPr wrap="square" rtlCol="0">
            <a:spAutoFit/>
          </a:bodyPr>
          <a:lstStyle/>
          <a:p>
            <a:pPr algn="ctr"/>
            <a:r>
              <a:rPr lang="it-IT" dirty="0" smtClean="0"/>
              <a:t>Si privilegiano i bisogni degli altri, negando i propri.</a:t>
            </a:r>
            <a:endParaRPr lang="it-IT" dirty="0"/>
          </a:p>
        </p:txBody>
      </p:sp>
      <p:pic>
        <p:nvPicPr>
          <p:cNvPr id="20484" name="Picture 4" descr="Risultati immagini per stile passivo"/>
          <p:cNvPicPr>
            <a:picLocks noChangeAspect="1" noChangeArrowheads="1"/>
          </p:cNvPicPr>
          <p:nvPr/>
        </p:nvPicPr>
        <p:blipFill>
          <a:blip r:embed="rId4" cstate="print"/>
          <a:srcRect/>
          <a:stretch>
            <a:fillRect/>
          </a:stretch>
        </p:blipFill>
        <p:spPr bwMode="auto">
          <a:xfrm>
            <a:off x="6084168" y="3938363"/>
            <a:ext cx="2592288" cy="19389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 calcmode="lin" valueType="num">
                                      <p:cBhvr>
                                        <p:cTn id="2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404664"/>
            <a:ext cx="5786478" cy="6264696"/>
          </a:xfrm>
        </p:spPr>
        <p:txBody>
          <a:bodyPr>
            <a:noAutofit/>
          </a:bodyPr>
          <a:lstStyle/>
          <a:p>
            <a:pPr algn="ctr">
              <a:buNone/>
            </a:pPr>
            <a:r>
              <a:rPr lang="it-IT" sz="1800" dirty="0" smtClean="0"/>
              <a:t>Il corpus legale è suddiviso in capitoli che riguardano varie categorie sociali e di reati; i 282 articoli senza ordine sistematico, riguardano il diritto penale, civile, commerciale e non contengono norme sulla religione. Dalla stele, inoltre, si ricava che la società babilonese era divisa in tre classi, gli awilum, o uomini liberi (i nobili), i mushkenum( i dipendenti del palazzo e i subordinati in genere ) e i wardu (gli schiavi). Le leggi sono dettagliate, ma l’importanza del codice risiede nel fatto che si tratta di una delle prime raccolte organiche di leggi a noi pervenuta, ma soprattutto nel suo essere pubblico, ossia il cittadino babilonese aveva la possibilità di verificare la propria condotta secondo le leggi del sovrano. Il codice condannava facilmente a morte e indicava anche il tipo di morte  nel quale si incorreva: si poteva infatti essere bruciati, annegati, impalati a seconda del delitto commesso, anche indipendentemente dalle intenzioni che avevano portato il colpevole alla trasgressione.</a:t>
            </a:r>
          </a:p>
          <a:p>
            <a:pPr algn="ctr">
              <a:buNone/>
            </a:pPr>
            <a:r>
              <a:rPr lang="it-IT" sz="1800" dirty="0" smtClean="0"/>
              <a:t>Questo corpo di leggi è di fondamentale importanza per la storia della vita dell’uomo. Ha influenzato ebrei, greci, romani, ed è il monumento legislativo più importante dell’antica Mesopotamia.</a:t>
            </a:r>
          </a:p>
          <a:p>
            <a:pPr algn="ctr"/>
            <a:endParaRPr lang="it-IT" sz="1800" dirty="0"/>
          </a:p>
        </p:txBody>
      </p:sp>
      <p:pic>
        <p:nvPicPr>
          <p:cNvPr id="4" name="Immagine 3" descr="190px-P1050763_Louvre_code_Hammurabi_face_rwk.JPG"/>
          <p:cNvPicPr>
            <a:picLocks noChangeAspect="1"/>
          </p:cNvPicPr>
          <p:nvPr/>
        </p:nvPicPr>
        <p:blipFill>
          <a:blip r:embed="rId2" cstate="print"/>
          <a:stretch>
            <a:fillRect/>
          </a:stretch>
        </p:blipFill>
        <p:spPr>
          <a:xfrm>
            <a:off x="6084168" y="1168208"/>
            <a:ext cx="2736304" cy="4507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5900</Words>
  <Application>Microsoft Office PowerPoint</Application>
  <PresentationFormat>Presentazione su schermo (4:3)</PresentationFormat>
  <Paragraphs>357</Paragraphs>
  <Slides>82</Slides>
  <Notes>2</Notes>
  <HiddenSlides>0</HiddenSlides>
  <MMClips>1</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82</vt:i4>
      </vt:variant>
    </vt:vector>
  </HeadingPairs>
  <TitlesOfParts>
    <vt:vector size="91" baseType="lpstr">
      <vt:lpstr>Aharoni</vt:lpstr>
      <vt:lpstr>Andalus</vt:lpstr>
      <vt:lpstr>Arial</vt:lpstr>
      <vt:lpstr>Arial Black</vt:lpstr>
      <vt:lpstr>Batang</vt:lpstr>
      <vt:lpstr>Calibri</vt:lpstr>
      <vt:lpstr>Calibri Light</vt:lpstr>
      <vt:lpstr>Wingdings</vt:lpstr>
      <vt:lpstr>Tema di Office</vt:lpstr>
      <vt:lpstr>Presentazione standard di PowerPoint</vt:lpstr>
      <vt:lpstr>Il testo regolativo</vt:lpstr>
      <vt:lpstr>Presentazione standard di PowerPoint</vt:lpstr>
      <vt:lpstr>Presentazione standard di PowerPoint</vt:lpstr>
      <vt:lpstr>Presentazione standard di PowerPoint</vt:lpstr>
      <vt:lpstr>Presentazione standard di PowerPoint</vt:lpstr>
      <vt:lpstr>Le prime leggi scritte</vt:lpstr>
      <vt:lpstr>Il codice di Hammurabi</vt:lpstr>
      <vt:lpstr>Presentazione standard di PowerPoint</vt:lpstr>
      <vt:lpstr>Alcuni articoli tratti dal codice</vt:lpstr>
      <vt:lpstr>Presentazione standard di PowerPoint</vt:lpstr>
      <vt:lpstr>Presentazione standard di PowerPoint</vt:lpstr>
      <vt:lpstr>Presentazione standard di PowerPoint</vt:lpstr>
      <vt:lpstr>L’€uro</vt:lpstr>
      <vt:lpstr>La crisi finanziaria</vt:lpstr>
      <vt:lpstr>Presentazione standard di PowerPoint</vt:lpstr>
      <vt:lpstr>Uso di internet</vt:lpstr>
      <vt:lpstr>Diritti fondamentali nel mondo virtuale</vt:lpstr>
      <vt:lpstr>La dichiarazione dei diritti di internet</vt:lpstr>
      <vt:lpstr>Il documento</vt:lpstr>
      <vt:lpstr>Presentazione standard di PowerPoint</vt:lpstr>
      <vt:lpstr>Netiquette </vt:lpstr>
      <vt:lpstr>La violazione della netiquette </vt:lpstr>
      <vt:lpstr>Il codice della strada</vt:lpstr>
      <vt:lpstr>Presentazione standard di PowerPoint</vt:lpstr>
      <vt:lpstr>Les panneaux routiers de prescription </vt:lpstr>
      <vt:lpstr>Presentazione standard di PowerPoint</vt:lpstr>
      <vt:lpstr>Presentazione standard di PowerPoint</vt:lpstr>
      <vt:lpstr>Presentazione standard di PowerPoint</vt:lpstr>
      <vt:lpstr>Presentazione standard di PowerPoint</vt:lpstr>
      <vt:lpstr>Road signs</vt:lpstr>
      <vt:lpstr>Do not stop</vt:lpstr>
      <vt:lpstr>End of no overtaking</vt:lpstr>
      <vt:lpstr>Prohibited transit</vt:lpstr>
      <vt:lpstr>Parking authorized</vt:lpstr>
      <vt:lpstr>Mandatory direction</vt:lpstr>
      <vt:lpstr>Allow directions</vt:lpstr>
      <vt:lpstr>Crosswalk is Cycle crossing</vt:lpstr>
      <vt:lpstr>Dangerous curve to the right and to the left</vt:lpstr>
      <vt:lpstr>Presentazione standard di PowerPoint</vt:lpstr>
      <vt:lpstr>Presentazione standard di PowerPoint</vt:lpstr>
      <vt:lpstr>Le sette regole per rispettare l’ambiente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L’area di gioco della pallacanestro</vt:lpstr>
      <vt:lpstr>Come si gioca</vt:lpstr>
      <vt:lpstr>Le regole del gioco</vt:lpstr>
      <vt:lpstr>Presentazione standard di PowerPoint</vt:lpstr>
      <vt:lpstr>I fondamentali individuali di difesa</vt:lpstr>
      <vt:lpstr>Come si gioca</vt:lpstr>
      <vt:lpstr>Le regole di gioco</vt:lpstr>
      <vt:lpstr>Fondamentali individuali</vt:lpstr>
      <vt:lpstr>Presentazione standard di PowerPoint</vt:lpstr>
      <vt:lpstr>Le qualità di un buon cuoco</vt:lpstr>
      <vt:lpstr>La carriera di un cuoco</vt:lpstr>
      <vt:lpstr>La brigata di cucina</vt:lpstr>
      <vt:lpstr>Presentazione standard di PowerPoint</vt:lpstr>
      <vt:lpstr>Presentazione standard di PowerPoint</vt:lpstr>
      <vt:lpstr>L’etica professionale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L’etica professionale</vt:lpstr>
      <vt:lpstr>Competenze professionali</vt:lpstr>
      <vt:lpstr>Doti umane</vt:lpstr>
      <vt:lpstr>Caratteristiche fondamentali</vt:lpstr>
      <vt:lpstr>Alcuni consigli…</vt:lpstr>
      <vt:lpstr>Presentazione standard di PowerPoint</vt:lpstr>
      <vt:lpstr>Presentazione standard di PowerPoint</vt:lpstr>
      <vt:lpstr>Presentazione standard di PowerPoint</vt:lpstr>
      <vt:lpstr>Il regolamento aziendale</vt:lpstr>
      <vt:lpstr>L’assertività</vt:lpstr>
      <vt:lpstr>Tipologie di comportamento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servizi di accoglienza turistica</dc:title>
  <dc:creator>UTENTE</dc:creator>
  <cp:lastModifiedBy>rosario</cp:lastModifiedBy>
  <cp:revision>130</cp:revision>
  <dcterms:created xsi:type="dcterms:W3CDTF">2016-12-16T18:10:32Z</dcterms:created>
  <dcterms:modified xsi:type="dcterms:W3CDTF">2017-08-03T10:44:32Z</dcterms:modified>
</cp:coreProperties>
</file>